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116" r:id="rId1"/>
  </p:sldMasterIdLst>
  <p:notesMasterIdLst>
    <p:notesMasterId r:id="rId15"/>
  </p:notesMasterIdLst>
  <p:sldIdLst>
    <p:sldId id="256" r:id="rId2"/>
    <p:sldId id="282" r:id="rId3"/>
    <p:sldId id="259" r:id="rId4"/>
    <p:sldId id="280" r:id="rId5"/>
    <p:sldId id="269" r:id="rId6"/>
    <p:sldId id="276" r:id="rId7"/>
    <p:sldId id="260" r:id="rId8"/>
    <p:sldId id="273" r:id="rId9"/>
    <p:sldId id="262" r:id="rId10"/>
    <p:sldId id="279" r:id="rId11"/>
    <p:sldId id="283" r:id="rId12"/>
    <p:sldId id="258" r:id="rId13"/>
    <p:sldId id="26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2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84795" autoAdjust="0"/>
  </p:normalViewPr>
  <p:slideViewPr>
    <p:cSldViewPr snapToGrid="0" showGuides="1">
      <p:cViewPr varScale="1">
        <p:scale>
          <a:sx n="96" d="100"/>
          <a:sy n="96" d="100"/>
        </p:scale>
        <p:origin x="84" y="4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F97E6-186A-4E84-BB22-E6A35B8A96C7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C13900-30AF-4C7F-A767-786A530672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629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is the ONLY OTHER context in which you’ve heard the word “urn” used?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13900-30AF-4C7F-A767-786A530672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79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758965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975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1558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800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6368805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836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208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39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00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02957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30755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3B2D6AA8-0973-4244-9DA3-BBDAD23472B0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050AC152-8C75-CA45-BDC9-D93C6E21E3B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6621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png"/><Relationship Id="rId2" Type="http://schemas.openxmlformats.org/officeDocument/2006/relationships/hyperlink" Target="http://www.amstat.org/ASA/Education/K-12-Educators.aspx#classroom?hkey=09d2addb-f9d1-42a8-bb71-3f395265b53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statisticsteacher.org/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://thisisstatistics.org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stapplet.com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rtysonstats.com" TargetMode="External"/><Relationship Id="rId3" Type="http://schemas.openxmlformats.org/officeDocument/2006/relationships/image" Target="../media/image17.jpg"/><Relationship Id="rId7" Type="http://schemas.openxmlformats.org/officeDocument/2006/relationships/hyperlink" Target="http://www.linkedin.com/pub/doug-tyson/1b/687/819/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twitter.com/tyson_doug" TargetMode="External"/><Relationship Id="rId5" Type="http://schemas.openxmlformats.org/officeDocument/2006/relationships/hyperlink" Target="https://www.facebook.com/tyson.doug" TargetMode="External"/><Relationship Id="rId4" Type="http://schemas.openxmlformats.org/officeDocument/2006/relationships/hyperlink" Target="mailto:tyson.doug@gmail.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rossmanchance.com/applet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0691" y="3137986"/>
            <a:ext cx="8304519" cy="1646302"/>
          </a:xfrm>
        </p:spPr>
        <p:txBody>
          <a:bodyPr>
            <a:normAutofit fontScale="90000"/>
          </a:bodyPr>
          <a:lstStyle/>
          <a:p>
            <a:r>
              <a:rPr lang="en-US" dirty="0"/>
              <a:t>Connecting Statistics to the Algebra Classroom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3033" y="4904982"/>
            <a:ext cx="3441940" cy="823089"/>
          </a:xfrm>
        </p:spPr>
        <p:txBody>
          <a:bodyPr>
            <a:normAutofit/>
          </a:bodyPr>
          <a:lstStyle/>
          <a:p>
            <a:pPr algn="l">
              <a:tabLst>
                <a:tab pos="7546975" algn="r"/>
              </a:tabLst>
            </a:pPr>
            <a:r>
              <a:rPr lang="en-US" sz="4000" i="1" dirty="0">
                <a:latin typeface="Segoe Script" panose="030B0504020000000003" pitchFamily="66" charset="0"/>
              </a:rPr>
              <a:t>Doug Tyson</a:t>
            </a:r>
          </a:p>
        </p:txBody>
      </p:sp>
      <p:pic>
        <p:nvPicPr>
          <p:cNvPr id="4" name="Picture 2" descr="http://magazine.amstat.org/wp-content/uploads/2016/01/LOGO-FINALBRAND_Tagline-under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13670">
            <a:off x="7034487" y="551065"/>
            <a:ext cx="3250450" cy="11577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" name="Picture 4" descr="http://thisisstatistics.org/wp-content/uploads/2014/07/logo2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33" y="1105089"/>
            <a:ext cx="2464802" cy="246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hlinkClick r:id="rId6"/>
            <a:extLst>
              <a:ext uri="{FF2B5EF4-FFF2-40B4-BE49-F238E27FC236}">
                <a16:creationId xmlns:a16="http://schemas.microsoft.com/office/drawing/2014/main" id="{152E31A4-F194-4DCE-95D0-C277C4057A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3669" y="5448739"/>
            <a:ext cx="6797615" cy="85663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92742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1" y="1828800"/>
            <a:ext cx="7011271" cy="4351337"/>
          </a:xfrm>
        </p:spPr>
        <p:txBody>
          <a:bodyPr>
            <a:normAutofit/>
          </a:bodyPr>
          <a:lstStyle/>
          <a:p>
            <a:r>
              <a:rPr lang="en-US" sz="2800" dirty="0"/>
              <a:t>For the posts-per-day-average example, use common log (not natural log) because it has a common sense interpretation</a:t>
            </a:r>
          </a:p>
          <a:p>
            <a:r>
              <a:rPr lang="en-US" sz="2800" dirty="0"/>
              <a:t>Transforming data provides a way to re-express unfamiliar data</a:t>
            </a:r>
          </a:p>
          <a:p>
            <a:r>
              <a:rPr lang="en-US" sz="2800" dirty="0">
                <a:hlinkClick r:id="rId2"/>
              </a:rPr>
              <a:t>stapplet.com</a:t>
            </a:r>
            <a:br>
              <a:rPr lang="en-US" sz="2800" dirty="0"/>
            </a:br>
            <a:r>
              <a:rPr lang="en-US" sz="2800" dirty="0"/>
              <a:t>One Quantitative Variable, Multiple Groups</a:t>
            </a:r>
            <a:br>
              <a:rPr lang="en-US" sz="2800" dirty="0"/>
            </a:br>
            <a:r>
              <a:rPr lang="en-US" sz="2800" dirty="0"/>
              <a:t>Two Quantitative Variables</a:t>
            </a:r>
          </a:p>
          <a:p>
            <a:pPr marL="0" indent="0">
              <a:buNone/>
            </a:pPr>
            <a:endParaRPr lang="en-US" sz="2800" dirty="0"/>
          </a:p>
          <a:p>
            <a:endParaRPr lang="en-US" sz="2800" dirty="0"/>
          </a:p>
        </p:txBody>
      </p:sp>
      <p:pic>
        <p:nvPicPr>
          <p:cNvPr id="4" name="Picture 2" descr="Notepad, Memo, Pencil, Writing, Note, Author, Publis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7814" y="622300"/>
            <a:ext cx="2957825" cy="315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26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LEARNING TARGETS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FF80AA2-F632-4C99-901F-B7D5A680117D}"/>
              </a:ext>
            </a:extLst>
          </p:cNvPr>
          <p:cNvSpPr/>
          <p:nvPr/>
        </p:nvSpPr>
        <p:spPr>
          <a:xfrm>
            <a:off x="1371600" y="1577758"/>
            <a:ext cx="9448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tabLst>
                <a:tab pos="914400" algn="l"/>
              </a:tabLst>
            </a:pPr>
            <a:r>
              <a:rPr lang="en-US" sz="2800" b="1" dirty="0"/>
              <a:t>LT 1</a:t>
            </a:r>
            <a:r>
              <a:rPr lang="en-US" sz="2800" dirty="0"/>
              <a:t>: 	I can decide which linear model is best using the least-squares criterion.</a:t>
            </a:r>
          </a:p>
          <a:p>
            <a:pPr marL="914400" indent="-914400">
              <a:tabLst>
                <a:tab pos="914400" algn="l"/>
              </a:tabLst>
            </a:pPr>
            <a:endParaRPr lang="en-US" sz="2800" dirty="0"/>
          </a:p>
          <a:p>
            <a:pPr marL="914400" indent="-914400">
              <a:tabLst>
                <a:tab pos="914400" algn="l"/>
              </a:tabLst>
            </a:pPr>
            <a:r>
              <a:rPr lang="en-US" sz="2800" b="1" dirty="0"/>
              <a:t>LT 2</a:t>
            </a:r>
            <a:r>
              <a:rPr lang="en-US" sz="2800" dirty="0"/>
              <a:t>: 	I can interpret the slope and intercept of a linear model.</a:t>
            </a:r>
          </a:p>
          <a:p>
            <a:pPr marL="914400" indent="-914400">
              <a:tabLst>
                <a:tab pos="914400" algn="l"/>
              </a:tabLst>
            </a:pPr>
            <a:endParaRPr lang="en-US" sz="2800" dirty="0"/>
          </a:p>
          <a:p>
            <a:pPr marL="914400" indent="-914400">
              <a:tabLst>
                <a:tab pos="914400" algn="l"/>
              </a:tabLst>
            </a:pPr>
            <a:r>
              <a:rPr lang="en-US" sz="2800" b="1" dirty="0"/>
              <a:t>LT 3</a:t>
            </a:r>
            <a:r>
              <a:rPr lang="en-US" sz="2800" dirty="0"/>
              <a:t>: 	I can use logarithms to transform data.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CF6C79-E995-4DAC-B320-E2BA880F7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5110" y="3660306"/>
            <a:ext cx="3269921" cy="251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510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Statistical literacy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6672" y="1812834"/>
            <a:ext cx="5128555" cy="1940387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/>
              <a:t>“Even if you believe that every student can’t learn statistics, I believe school policy should operate as if they can.”</a:t>
            </a:r>
          </a:p>
          <a:p>
            <a:endParaRPr lang="en-US" dirty="0"/>
          </a:p>
        </p:txBody>
      </p:sp>
      <p:pic>
        <p:nvPicPr>
          <p:cNvPr id="4" name="Picture 2" descr="http://www.amesa.org.za/AMESA2013/Usisk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365" y="1565185"/>
            <a:ext cx="3893911" cy="37084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1666641" y="3753221"/>
            <a:ext cx="5029200" cy="629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en-US" sz="3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Zalman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Usiskin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ICOTS9</a:t>
            </a:r>
          </a:p>
        </p:txBody>
      </p:sp>
    </p:spTree>
    <p:extLst>
      <p:ext uri="{BB962C8B-B14F-4D97-AF65-F5344CB8AC3E}">
        <p14:creationId xmlns:p14="http://schemas.microsoft.com/office/powerpoint/2010/main" val="1844449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 title="Side bar">
            <a:extLst>
              <a:ext uri="{FF2B5EF4-FFF2-40B4-BE49-F238E27FC236}">
                <a16:creationId xmlns:a16="http://schemas.microsoft.com/office/drawing/2014/main" id="{0E880B70-9045-4B1E-A61A-E849BE8C838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E2B8A2D-F46F-4DA5-8AFF-BC57461C281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 title="Side bar">
            <a:extLst>
              <a:ext uri="{FF2B5EF4-FFF2-40B4-BE49-F238E27FC236}">
                <a16:creationId xmlns:a16="http://schemas.microsoft.com/office/drawing/2014/main" id="{292BAD85-00E4-4D0A-993C-8372E78E1AD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83661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Picture 2" descr="https://fbcdn-sphotos-b-a.akamaihd.net/hphotos-ak-xpa1/v/t1.0-9/1002908_10151619527511298_1247404229_n.jpg?oh=17d5638d32ff9b3572350ba206e5754d&amp;oe=54C7453B&amp;__gda__=1420602340_ef112dd8a22812caf0a79eb3c000fa5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887717" y="3509434"/>
            <a:ext cx="2028825" cy="2705100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89783E-23B3-47E3-B0B7-75407056F1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010" t="9906" r="17369"/>
          <a:stretch/>
        </p:blipFill>
        <p:spPr>
          <a:xfrm rot="881347">
            <a:off x="8775870" y="637326"/>
            <a:ext cx="1888187" cy="2234782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743" y="685800"/>
            <a:ext cx="5793475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Contact me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1072727" y="1728259"/>
            <a:ext cx="5673206" cy="3133725"/>
          </a:xfrm>
        </p:spPr>
        <p:txBody>
          <a:bodyPr vert="horz" lIns="91440" tIns="45720" rIns="91440" bIns="45720" rtlCol="0">
            <a:normAutofit/>
          </a:bodyPr>
          <a:lstStyle/>
          <a:p>
            <a:pPr marL="0">
              <a:spcBef>
                <a:spcPts val="600"/>
              </a:spcBef>
              <a:buFont typeface="Franklin Gothic Book" panose="020B0503020102020204" pitchFamily="34" charset="0"/>
              <a:buNone/>
              <a:tabLst>
                <a:tab pos="2743200" algn="r"/>
                <a:tab pos="2979738" algn="l"/>
              </a:tabLst>
            </a:pPr>
            <a:r>
              <a:rPr lang="en-US" sz="2800" b="1"/>
              <a:t>Doug Tyson</a:t>
            </a:r>
            <a:r>
              <a:rPr lang="en-US" sz="2800"/>
              <a:t>	</a:t>
            </a:r>
          </a:p>
          <a:p>
            <a:pPr marL="0">
              <a:spcBef>
                <a:spcPts val="600"/>
              </a:spcBef>
              <a:buFont typeface="Franklin Gothic Book" panose="020B0503020102020204" pitchFamily="34" charset="0"/>
              <a:buNone/>
              <a:tabLst>
                <a:tab pos="2743200" algn="r"/>
                <a:tab pos="2979738" algn="l"/>
              </a:tabLst>
            </a:pPr>
            <a:r>
              <a:rPr lang="en-US" sz="2800"/>
              <a:t>Email: </a:t>
            </a:r>
            <a:r>
              <a:rPr lang="en-US" sz="2800">
                <a:hlinkClick r:id="rId4"/>
              </a:rPr>
              <a:t>tyson.doug@gmail.com</a:t>
            </a:r>
            <a:endParaRPr lang="en-US" sz="2800"/>
          </a:p>
          <a:p>
            <a:pPr marL="0">
              <a:spcBef>
                <a:spcPts val="600"/>
              </a:spcBef>
              <a:buFont typeface="Franklin Gothic Book" panose="020B0503020102020204" pitchFamily="34" charset="0"/>
              <a:buNone/>
              <a:tabLst>
                <a:tab pos="2743200" algn="r"/>
                <a:tab pos="2979738" algn="l"/>
              </a:tabLst>
            </a:pPr>
            <a:r>
              <a:rPr lang="en-US" sz="2800"/>
              <a:t>FB: </a:t>
            </a:r>
            <a:r>
              <a:rPr lang="en-US" sz="2800">
                <a:hlinkClick r:id="rId5"/>
              </a:rPr>
              <a:t>tyson.doug</a:t>
            </a:r>
            <a:endParaRPr lang="en-US" sz="2800"/>
          </a:p>
          <a:p>
            <a:pPr marL="0">
              <a:spcBef>
                <a:spcPts val="600"/>
              </a:spcBef>
              <a:buFont typeface="Franklin Gothic Book" panose="020B0503020102020204" pitchFamily="34" charset="0"/>
              <a:buNone/>
              <a:tabLst>
                <a:tab pos="2743200" algn="r"/>
                <a:tab pos="2979738" algn="l"/>
              </a:tabLst>
            </a:pPr>
            <a:r>
              <a:rPr lang="en-US" sz="2800"/>
              <a:t>Twitter: </a:t>
            </a:r>
            <a:r>
              <a:rPr lang="en-US" sz="2800">
                <a:hlinkClick r:id="rId6"/>
              </a:rPr>
              <a:t>@tyson_doug</a:t>
            </a:r>
            <a:endParaRPr lang="en-US" sz="2800"/>
          </a:p>
          <a:p>
            <a:pPr marL="0">
              <a:spcBef>
                <a:spcPts val="600"/>
              </a:spcBef>
              <a:buFont typeface="Franklin Gothic Book" panose="020B0503020102020204" pitchFamily="34" charset="0"/>
              <a:buNone/>
              <a:tabLst>
                <a:tab pos="2743200" algn="r"/>
                <a:tab pos="2979738" algn="l"/>
              </a:tabLst>
            </a:pPr>
            <a:r>
              <a:rPr lang="en-US" sz="2800"/>
              <a:t>LI: </a:t>
            </a:r>
            <a:r>
              <a:rPr lang="en-US" sz="2800">
                <a:hlinkClick r:id="rId7"/>
              </a:rPr>
              <a:t>tyson.doug</a:t>
            </a:r>
            <a:endParaRPr lang="en-US" sz="2800"/>
          </a:p>
          <a:p>
            <a:pPr marL="0">
              <a:spcBef>
                <a:spcPts val="600"/>
              </a:spcBef>
              <a:buFont typeface="Franklin Gothic Book" panose="020B0503020102020204" pitchFamily="34" charset="0"/>
              <a:buNone/>
              <a:tabLst>
                <a:tab pos="2743200" algn="r"/>
                <a:tab pos="2979738" algn="l"/>
              </a:tabLst>
            </a:pPr>
            <a:r>
              <a:rPr lang="en-US" sz="2800"/>
              <a:t>URL: </a:t>
            </a:r>
            <a:r>
              <a:rPr lang="en-US" sz="2800">
                <a:hlinkClick r:id="rId8"/>
              </a:rPr>
              <a:t>MrTysonStats.com</a:t>
            </a:r>
            <a:endParaRPr lang="en-US" sz="2800"/>
          </a:p>
          <a:p>
            <a:pPr marL="514350">
              <a:buFont typeface="Franklin Gothic Book" panose="020B0503020102020204" pitchFamily="34" charset="0"/>
              <a:buNone/>
            </a:pP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3987911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306"/>
          <a:stretch/>
        </p:blipFill>
        <p:spPr>
          <a:xfrm>
            <a:off x="0" y="0"/>
            <a:ext cx="12192000" cy="73342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27709" y="908993"/>
            <a:ext cx="1107757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UPCOMING SESSIONS OF INTEREST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463.4 Promoting Success on the AP Exam with The Practice of Statistics, by Daren Starnes, Josh Tabor, Luke Wilcox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Friday, 1:30-2:30, 33 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486 Connecting Statistics to the Algebra Classroom, by Doug Tyson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Friday 1:30-2:30, Sapphire AB Hilton Bayfront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B050"/>
                </a:solidFill>
              </a:rPr>
              <a:t>515.4 Two Great Options for On-Level Statistics, by Daren Starnes and Josh Tabor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Friday, 3:00-4:00, 33 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635.4 AP Statistics Panel Discussion, with Daren Starnes, Josh Tabor, Chris Olsen, and Stephanie Ogden from the College Board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Saturday, 9:30-10:30, 33 C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764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LEARNING TARGETS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FF80AA2-F632-4C99-901F-B7D5A680117D}"/>
              </a:ext>
            </a:extLst>
          </p:cNvPr>
          <p:cNvSpPr/>
          <p:nvPr/>
        </p:nvSpPr>
        <p:spPr>
          <a:xfrm>
            <a:off x="1371600" y="1577758"/>
            <a:ext cx="9448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tabLst>
                <a:tab pos="914400" algn="l"/>
              </a:tabLst>
            </a:pPr>
            <a:r>
              <a:rPr lang="en-US" sz="2800" b="1" dirty="0"/>
              <a:t>LT 1</a:t>
            </a:r>
            <a:r>
              <a:rPr lang="en-US" sz="2800" dirty="0"/>
              <a:t>: 	I can decide which linear model is best using the least-squares criterion.</a:t>
            </a:r>
          </a:p>
          <a:p>
            <a:pPr marL="914400" indent="-914400">
              <a:tabLst>
                <a:tab pos="914400" algn="l"/>
              </a:tabLst>
            </a:pPr>
            <a:endParaRPr lang="en-US" sz="2800" dirty="0"/>
          </a:p>
          <a:p>
            <a:pPr marL="914400" indent="-914400">
              <a:tabLst>
                <a:tab pos="914400" algn="l"/>
              </a:tabLst>
            </a:pPr>
            <a:r>
              <a:rPr lang="en-US" sz="2800" b="1" dirty="0"/>
              <a:t>LT 2</a:t>
            </a:r>
            <a:r>
              <a:rPr lang="en-US" sz="2800" dirty="0"/>
              <a:t>: 	I can interpret the slope and intercept of a linear model.</a:t>
            </a:r>
          </a:p>
          <a:p>
            <a:pPr marL="914400" indent="-914400">
              <a:tabLst>
                <a:tab pos="914400" algn="l"/>
              </a:tabLst>
            </a:pPr>
            <a:endParaRPr lang="en-US" sz="2800" dirty="0"/>
          </a:p>
          <a:p>
            <a:pPr marL="914400" indent="-914400">
              <a:tabLst>
                <a:tab pos="914400" algn="l"/>
              </a:tabLst>
            </a:pPr>
            <a:r>
              <a:rPr lang="en-US" sz="2800" b="1" dirty="0"/>
              <a:t>LT 3</a:t>
            </a:r>
            <a:r>
              <a:rPr lang="en-US" sz="2800" dirty="0"/>
              <a:t>: 	I can use logarithms to transform data.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CF6C79-E995-4DAC-B320-E2BA880F7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5110" y="3660306"/>
            <a:ext cx="3269921" cy="251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89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WHY TEACH PROBABILITY AND STATISTICS?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022566"/>
            <a:ext cx="6572552" cy="4305525"/>
          </a:xfrm>
        </p:spPr>
        <p:txBody>
          <a:bodyPr>
            <a:normAutofit/>
          </a:bodyPr>
          <a:lstStyle/>
          <a:p>
            <a:pPr marL="234950" lvl="1" indent="0" fontAlgn="ctr">
              <a:buNone/>
            </a:pPr>
            <a:r>
              <a:rPr lang="en-US" sz="3200" dirty="0"/>
              <a:t>“Statistical thinking will one day be as necessary for efficient citizenship as the ability to read and write.” </a:t>
            </a:r>
          </a:p>
          <a:p>
            <a:pPr marL="234950" lvl="1" indent="0" fontAlgn="ctr">
              <a:buNone/>
            </a:pPr>
            <a:r>
              <a:rPr lang="en-US" sz="3200" dirty="0"/>
              <a:t>	-H.G. Wells</a:t>
            </a:r>
          </a:p>
          <a:p>
            <a:pPr marL="234950" lvl="1" indent="0" fontAlgn="ctr">
              <a:buNone/>
            </a:pPr>
            <a:endParaRPr lang="en-US" sz="3200" b="1" dirty="0"/>
          </a:p>
          <a:p>
            <a:pPr marL="234950" lvl="1" indent="0" fontAlgn="ctr">
              <a:buNone/>
            </a:pPr>
            <a:r>
              <a:rPr lang="en-US" sz="3200" dirty="0"/>
              <a:t> “That day is upon us.” </a:t>
            </a:r>
            <a:br>
              <a:rPr lang="en-US" sz="3200" dirty="0"/>
            </a:br>
            <a:r>
              <a:rPr lang="en-US" sz="3200" dirty="0"/>
              <a:t>	-Doug Tyson</a:t>
            </a:r>
            <a:endParaRPr lang="en-US" sz="3200" b="1" dirty="0"/>
          </a:p>
        </p:txBody>
      </p:sp>
      <p:pic>
        <p:nvPicPr>
          <p:cNvPr id="4" name="Picture 2" descr="http://i.telegraph.co.uk/multimedia/archive/01486/wells_1486665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769" y="2057100"/>
            <a:ext cx="3383280" cy="21182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" name="Picture 4" descr="https://fbcdn-sphotos-h-a.akamaihd.net/hphotos-ak-xap1/v/t1.0-9/10404508_10152297598161298_1380351709906847119_n.jpg?oh=cdb12b8026dc4d61281ef7c97d674685&amp;oe=54ADBA5B&amp;__gda__=1422662670_78f235272f673f31a645d02a037900e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5920">
            <a:off x="6048175" y="4036236"/>
            <a:ext cx="2408099" cy="24080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67960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MY PEDAGOGICAL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73868"/>
            <a:ext cx="7203057" cy="25358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When you look around a classroom, the people who are talking the most, thinking the most, and the writing the most are the ones who are learning the most.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http://www.princeton.edu/main/images/news/2012/08/sumjournalism_20120811_WritingWorkshops_064_5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65596">
            <a:off x="5375193" y="3019811"/>
            <a:ext cx="5704368" cy="33630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85890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D14CD-6B59-492A-B0D0-970215DC5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>
            <a:normAutofit/>
          </a:bodyPr>
          <a:lstStyle/>
          <a:p>
            <a:r>
              <a:rPr lang="en-US" sz="4000" dirty="0"/>
              <a:t>CREDIT WHERE IT IS DUE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DD0489-6108-405E-9C8C-02EFFAC0A9B5}"/>
              </a:ext>
            </a:extLst>
          </p:cNvPr>
          <p:cNvSpPr txBox="1">
            <a:spLocks/>
          </p:cNvSpPr>
          <p:nvPr/>
        </p:nvSpPr>
        <p:spPr>
          <a:xfrm>
            <a:off x="1981201" y="2171700"/>
            <a:ext cx="5003074" cy="1485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r>
              <a:rPr lang="en-US" sz="7200" dirty="0"/>
              <a:t>Paul Myers</a:t>
            </a:r>
          </a:p>
        </p:txBody>
      </p:sp>
      <p:pic>
        <p:nvPicPr>
          <p:cNvPr id="1026" name="Picture 2" descr="Related image">
            <a:extLst>
              <a:ext uri="{FF2B5EF4-FFF2-40B4-BE49-F238E27FC236}">
                <a16:creationId xmlns:a16="http://schemas.microsoft.com/office/drawing/2014/main" id="{F81654F1-989C-491D-9A2E-02AE879885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192" y="2325779"/>
            <a:ext cx="3230607" cy="40287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44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ACTIVITY 1 – MODELING WITH STARBURSTS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6E549C-D3EB-4BCA-8526-AFEBB8FF3C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318" y="1988835"/>
            <a:ext cx="5765075" cy="43307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A6B8D5E-9ADE-42E9-9AE6-8A64306730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95160">
            <a:off x="1752619" y="1984758"/>
            <a:ext cx="3957663" cy="395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461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28800"/>
            <a:ext cx="7263819" cy="4351337"/>
          </a:xfrm>
        </p:spPr>
        <p:txBody>
          <a:bodyPr>
            <a:normAutofit/>
          </a:bodyPr>
          <a:lstStyle/>
          <a:p>
            <a:r>
              <a:rPr lang="en-US" sz="2800" dirty="0"/>
              <a:t>Be prepared to have students doing something else while collecting data…</a:t>
            </a:r>
          </a:p>
          <a:p>
            <a:r>
              <a:rPr lang="en-US" sz="2800" dirty="0"/>
              <a:t>Emphasize the difference between the model (predicted </a:t>
            </a:r>
            <a:r>
              <a:rPr lang="en-US" sz="2800" i="1" dirty="0"/>
              <a:t>y</a:t>
            </a:r>
            <a:r>
              <a:rPr lang="en-US" sz="2800" dirty="0"/>
              <a:t>) and the data (actual/observed </a:t>
            </a:r>
            <a:r>
              <a:rPr lang="en-US" sz="2800" i="1" dirty="0"/>
              <a:t>y</a:t>
            </a:r>
            <a:r>
              <a:rPr lang="en-US" sz="2800" dirty="0"/>
              <a:t>).</a:t>
            </a:r>
          </a:p>
          <a:p>
            <a:r>
              <a:rPr lang="en-US" sz="2800" dirty="0">
                <a:hlinkClick r:id="rId2"/>
              </a:rPr>
              <a:t>http://rossmanchance.com/applets</a:t>
            </a:r>
            <a:br>
              <a:rPr lang="en-US" sz="2800" dirty="0"/>
            </a:br>
            <a:r>
              <a:rPr lang="en-US" sz="2800" dirty="0"/>
              <a:t>Least Squares Regression</a:t>
            </a:r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4" name="Picture 2" descr="Notepad, Memo, Pencil, Writing, Note, Author, Publis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7814" y="622300"/>
            <a:ext cx="2957825" cy="315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000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599" y="685800"/>
            <a:ext cx="10042989" cy="1485900"/>
          </a:xfrm>
        </p:spPr>
        <p:txBody>
          <a:bodyPr>
            <a:normAutofit/>
          </a:bodyPr>
          <a:lstStyle/>
          <a:p>
            <a:r>
              <a:rPr lang="en-US" sz="4000" dirty="0"/>
              <a:t>ACTIVITY 2 – </a:t>
            </a:r>
            <a:r>
              <a:rPr lang="en-US" sz="4000" cap="small" dirty="0"/>
              <a:t>WHEN ARE WE EVER GOING TO USE LOGARITHMS?</a:t>
            </a:r>
            <a:endParaRPr lang="en-US" sz="4000" dirty="0"/>
          </a:p>
        </p:txBody>
      </p:sp>
      <p:pic>
        <p:nvPicPr>
          <p:cNvPr id="2050" name="Picture 2" descr="Image result for logarithms">
            <a:extLst>
              <a:ext uri="{FF2B5EF4-FFF2-40B4-BE49-F238E27FC236}">
                <a16:creationId xmlns:a16="http://schemas.microsoft.com/office/drawing/2014/main" id="{4F3EACCC-8FF2-42E3-B72A-9294FCF178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6882">
            <a:off x="6322636" y="2603179"/>
            <a:ext cx="5037409" cy="28335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logs">
            <a:extLst>
              <a:ext uri="{FF2B5EF4-FFF2-40B4-BE49-F238E27FC236}">
                <a16:creationId xmlns:a16="http://schemas.microsoft.com/office/drawing/2014/main" id="{E8989D4E-9FB7-4B31-85DC-68CF3FC58D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352675"/>
            <a:ext cx="5136142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070931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5676</TotalTime>
  <Words>328</Words>
  <Application>Microsoft Office PowerPoint</Application>
  <PresentationFormat>Widescreen</PresentationFormat>
  <Paragraphs>54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Franklin Gothic Book</vt:lpstr>
      <vt:lpstr>Segoe Script</vt:lpstr>
      <vt:lpstr>Crop</vt:lpstr>
      <vt:lpstr>Connecting Statistics to the Algebra Classroom</vt:lpstr>
      <vt:lpstr>PowerPoint Presentation</vt:lpstr>
      <vt:lpstr>LEARNING TARGETS</vt:lpstr>
      <vt:lpstr>WHY TEACH PROBABILITY AND STATISTICS?</vt:lpstr>
      <vt:lpstr>MY PEDAGOGICAL APPROACH</vt:lpstr>
      <vt:lpstr>CREDIT WHERE IT IS DUE</vt:lpstr>
      <vt:lpstr>ACTIVITY 1 – MODELING WITH STARBURSTS</vt:lpstr>
      <vt:lpstr>Notes</vt:lpstr>
      <vt:lpstr>ACTIVITY 2 – WHEN ARE WE EVER GOING TO USE LOGARITHMS?</vt:lpstr>
      <vt:lpstr>Notes</vt:lpstr>
      <vt:lpstr>LEARNING TARGETS</vt:lpstr>
      <vt:lpstr>Statistical literacy</vt:lpstr>
      <vt:lpstr>Contact 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Orchestrating Simulations in CC Statistics</dc:title>
  <dc:creator>Doug Tyson</dc:creator>
  <cp:lastModifiedBy>Doug Tyson</cp:lastModifiedBy>
  <cp:revision>71</cp:revision>
  <dcterms:created xsi:type="dcterms:W3CDTF">2015-11-01T23:44:40Z</dcterms:created>
  <dcterms:modified xsi:type="dcterms:W3CDTF">2019-04-05T00:26:22Z</dcterms:modified>
</cp:coreProperties>
</file>