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57" r:id="rId1"/>
  </p:sldMasterIdLst>
  <p:sldIdLst>
    <p:sldId id="256" r:id="rId2"/>
    <p:sldId id="257" r:id="rId3"/>
    <p:sldId id="259" r:id="rId4"/>
    <p:sldId id="258" r:id="rId5"/>
    <p:sldId id="267" r:id="rId6"/>
    <p:sldId id="269" r:id="rId7"/>
    <p:sldId id="260" r:id="rId8"/>
    <p:sldId id="271" r:id="rId9"/>
    <p:sldId id="261" r:id="rId10"/>
    <p:sldId id="272" r:id="rId11"/>
    <p:sldId id="266" r:id="rId12"/>
    <p:sldId id="27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2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39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127330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437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4993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391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350117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588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083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776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020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046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925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3B2D6AA8-0973-4244-9DA3-BBDAD23472B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050AC152-8C75-CA45-BDC9-D93C6E21E3B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661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hyperlink" Target="http://www.amstat.org/ASA/Education/K-12-Educators.aspx?hkey=66767c1e-fea8-43ea-8665-12bf718997f6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nctm.org/" TargetMode="External"/><Relationship Id="rId5" Type="http://schemas.openxmlformats.org/officeDocument/2006/relationships/image" Target="../media/image2.png"/><Relationship Id="rId4" Type="http://schemas.openxmlformats.org/officeDocument/2006/relationships/hyperlink" Target="http://thisisstatistics.org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stapplet.com/SPA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acebook.com/luke.wilcox.779" TargetMode="External"/><Relationship Id="rId13" Type="http://schemas.openxmlformats.org/officeDocument/2006/relationships/image" Target="../media/image16.jpg"/><Relationship Id="rId3" Type="http://schemas.openxmlformats.org/officeDocument/2006/relationships/hyperlink" Target="https://www.facebook.com/tyson.doug" TargetMode="External"/><Relationship Id="rId7" Type="http://schemas.openxmlformats.org/officeDocument/2006/relationships/hyperlink" Target="mailto:luke.wilcox@gmail.com" TargetMode="External"/><Relationship Id="rId12" Type="http://schemas.openxmlformats.org/officeDocument/2006/relationships/image" Target="../media/image15.jpeg"/><Relationship Id="rId2" Type="http://schemas.openxmlformats.org/officeDocument/2006/relationships/hyperlink" Target="mailto:tyson.doug@gmail.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rtysonstats.com/" TargetMode="External"/><Relationship Id="rId11" Type="http://schemas.openxmlformats.org/officeDocument/2006/relationships/image" Target="../media/image14.jpeg"/><Relationship Id="rId5" Type="http://schemas.openxmlformats.org/officeDocument/2006/relationships/hyperlink" Target="http://www.linkedin.com/pub/doug-tyson/1b/687/819/" TargetMode="External"/><Relationship Id="rId10" Type="http://schemas.openxmlformats.org/officeDocument/2006/relationships/hyperlink" Target="http://thestatsmedic.com/" TargetMode="External"/><Relationship Id="rId4" Type="http://schemas.openxmlformats.org/officeDocument/2006/relationships/hyperlink" Target="https://twitter.com/tyson_doug" TargetMode="External"/><Relationship Id="rId9" Type="http://schemas.openxmlformats.org/officeDocument/2006/relationships/hyperlink" Target="https://twitter.com/wilcoxl22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3022466"/>
            <a:ext cx="8304519" cy="1646302"/>
          </a:xfrm>
        </p:spPr>
        <p:txBody>
          <a:bodyPr>
            <a:noAutofit/>
          </a:bodyPr>
          <a:lstStyle/>
          <a:p>
            <a:r>
              <a:rPr lang="en-US" sz="4400" dirty="0"/>
              <a:t>Engaging Students with Great Questions, Fun Simulations, and Free Technology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>
              <a:tabLst>
                <a:tab pos="4114800" algn="l"/>
                <a:tab pos="7546975" algn="r"/>
              </a:tabLst>
            </a:pPr>
            <a:r>
              <a:rPr lang="en-US" sz="4000" dirty="0"/>
              <a:t>Doug Tyson</a:t>
            </a:r>
          </a:p>
          <a:p>
            <a:pPr algn="l">
              <a:tabLst>
                <a:tab pos="4114800" algn="l"/>
                <a:tab pos="7546975" algn="r"/>
              </a:tabLst>
            </a:pPr>
            <a:r>
              <a:rPr lang="en-US" sz="4000" dirty="0"/>
              <a:t>Luke Wilcox	</a:t>
            </a:r>
          </a:p>
        </p:txBody>
      </p:sp>
      <p:pic>
        <p:nvPicPr>
          <p:cNvPr id="4" name="Picture 2" descr="http://magazine.amstat.org/wp-content/uploads/2016/01/LOGO-FINALBRAND_Tagline-under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20020">
            <a:off x="6340116" y="731164"/>
            <a:ext cx="5437248" cy="19366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5" name="Picture 4" descr="http://thisisstatistics.org/wp-content/uploads/2014/07/logo2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915" y="274918"/>
            <a:ext cx="2464802" cy="2464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nctm logo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33091">
            <a:off x="9221443" y="3870591"/>
            <a:ext cx="2358271" cy="23648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7420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1828800"/>
            <a:ext cx="6976354" cy="4351337"/>
          </a:xfrm>
        </p:spPr>
        <p:txBody>
          <a:bodyPr>
            <a:normAutofit/>
          </a:bodyPr>
          <a:lstStyle/>
          <a:p>
            <a:r>
              <a:rPr lang="en-US" sz="2800" dirty="0"/>
              <a:t>Pennies from early 1960s work well</a:t>
            </a:r>
          </a:p>
          <a:p>
            <a:r>
              <a:rPr lang="en-US" sz="2800" dirty="0"/>
              <a:t>Student pairs (some can’t “spin”)</a:t>
            </a:r>
          </a:p>
          <a:p>
            <a:r>
              <a:rPr lang="en-US" sz="2800" dirty="0">
                <a:sym typeface="Wingdings" panose="05000000000000000000" pitchFamily="2" charset="2"/>
              </a:rPr>
              <a:t>We can’t be </a:t>
            </a:r>
            <a:r>
              <a:rPr lang="en-US" sz="2800" i="1" dirty="0">
                <a:sym typeface="Wingdings" panose="05000000000000000000" pitchFamily="2" charset="2"/>
              </a:rPr>
              <a:t>certain</a:t>
            </a:r>
            <a:r>
              <a:rPr lang="en-US" sz="2800" dirty="0">
                <a:sym typeface="Wingdings" panose="05000000000000000000" pitchFamily="2" charset="2"/>
              </a:rPr>
              <a:t> about our decision unless we flip/spin forever.</a:t>
            </a:r>
          </a:p>
          <a:p>
            <a:r>
              <a:rPr lang="en-US" sz="2800" dirty="0">
                <a:sym typeface="Wingdings" panose="05000000000000000000" pitchFamily="2" charset="2"/>
              </a:rPr>
              <a:t>Can be simulated in SPA Applets</a:t>
            </a:r>
            <a:br>
              <a:rPr lang="en-US" sz="2800" dirty="0">
                <a:sym typeface="Wingdings" panose="05000000000000000000" pitchFamily="2" charset="2"/>
              </a:rPr>
            </a:br>
            <a:r>
              <a:rPr lang="en-US" sz="2800" dirty="0">
                <a:sym typeface="Wingdings" panose="05000000000000000000" pitchFamily="2" charset="2"/>
                <a:hlinkClick r:id="rId2"/>
              </a:rPr>
              <a:t>www.stapplet.com/SPA</a:t>
            </a:r>
            <a:endParaRPr lang="en-US" sz="2800" dirty="0">
              <a:sym typeface="Wingdings" panose="05000000000000000000" pitchFamily="2" charset="2"/>
            </a:endParaRPr>
          </a:p>
          <a:p>
            <a:r>
              <a:rPr lang="en-US" sz="2800" dirty="0">
                <a:sym typeface="Wingdings" panose="05000000000000000000" pitchFamily="2" charset="2"/>
              </a:rPr>
              <a:t>Can create a confidence interval by inverting the test (with technology)</a:t>
            </a:r>
            <a:endParaRPr lang="en-US" sz="2800" dirty="0"/>
          </a:p>
          <a:p>
            <a:endParaRPr lang="en-US" sz="2800" dirty="0"/>
          </a:p>
        </p:txBody>
      </p:sp>
      <p:pic>
        <p:nvPicPr>
          <p:cNvPr id="4" name="Picture 2" descr="Notepad, Memo, Pencil, Writing, Note, Author, Publis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686" y="605641"/>
            <a:ext cx="2957825" cy="3150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02207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targets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>
                <a:solidFill>
                  <a:schemeClr val="tx1"/>
                </a:solidFill>
              </a:rPr>
              <a:t>Target 1</a:t>
            </a:r>
            <a:r>
              <a:rPr lang="en-US" sz="2400" dirty="0">
                <a:solidFill>
                  <a:schemeClr val="tx1"/>
                </a:solidFill>
              </a:rPr>
              <a:t>: I can simulate a random process using physical manipulatives.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Target 2</a:t>
            </a:r>
            <a:r>
              <a:rPr lang="en-US" sz="2400" dirty="0">
                <a:solidFill>
                  <a:schemeClr val="tx1"/>
                </a:solidFill>
              </a:rPr>
              <a:t>: I can simulate a random process using technology.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Target 3</a:t>
            </a:r>
            <a:r>
              <a:rPr lang="en-US" sz="2400" dirty="0">
                <a:solidFill>
                  <a:schemeClr val="tx1"/>
                </a:solidFill>
              </a:rPr>
              <a:t>: I can make a decision from a simulation about the evidence against a null hypothesis.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969" y="3759657"/>
            <a:ext cx="3269921" cy="251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7212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34458"/>
          </a:xfrm>
        </p:spPr>
        <p:txBody>
          <a:bodyPr>
            <a:normAutofit/>
          </a:bodyPr>
          <a:lstStyle/>
          <a:p>
            <a:r>
              <a:rPr lang="en-US" dirty="0"/>
              <a:t>Contact us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77334" y="1445439"/>
            <a:ext cx="4114768" cy="2467529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3000" b="1" dirty="0">
                <a:solidFill>
                  <a:schemeClr val="accent4"/>
                </a:solidFill>
              </a:rPr>
              <a:t>Doug Tyson</a:t>
            </a:r>
            <a:r>
              <a:rPr lang="en-US" sz="2600" dirty="0"/>
              <a:t>	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1900" dirty="0"/>
              <a:t>Email: </a:t>
            </a:r>
            <a:r>
              <a:rPr lang="en-US" sz="1900" dirty="0">
                <a:hlinkClick r:id="rId2"/>
              </a:rPr>
              <a:t>tyson.doug@gmail.com</a:t>
            </a:r>
            <a:endParaRPr lang="en-US" sz="19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1900" dirty="0"/>
              <a:t>FB: </a:t>
            </a:r>
            <a:r>
              <a:rPr lang="en-US" sz="1900" dirty="0">
                <a:hlinkClick r:id="rId3"/>
              </a:rPr>
              <a:t>tyson.doug</a:t>
            </a:r>
            <a:endParaRPr lang="en-US" sz="19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1900" dirty="0"/>
              <a:t>Twitter: </a:t>
            </a:r>
            <a:r>
              <a:rPr lang="en-US" sz="1900" dirty="0">
                <a:hlinkClick r:id="rId4"/>
              </a:rPr>
              <a:t>@</a:t>
            </a:r>
            <a:r>
              <a:rPr lang="en-US" sz="1900" dirty="0" err="1">
                <a:hlinkClick r:id="rId4"/>
              </a:rPr>
              <a:t>tyson_doug</a:t>
            </a:r>
            <a:endParaRPr lang="en-US" sz="19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1900" dirty="0"/>
              <a:t>LI: </a:t>
            </a:r>
            <a:r>
              <a:rPr lang="en-US" sz="1900" dirty="0">
                <a:hlinkClick r:id="rId5"/>
              </a:rPr>
              <a:t>tyson.doug</a:t>
            </a:r>
            <a:endParaRPr lang="en-US" sz="19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1900" dirty="0"/>
              <a:t>URL: </a:t>
            </a:r>
            <a:r>
              <a:rPr lang="en-US" sz="1900" dirty="0">
                <a:hlinkClick r:id="rId6"/>
              </a:rPr>
              <a:t>MrTysonStats.com</a:t>
            </a:r>
            <a:endParaRPr lang="en-US" sz="1900" dirty="0"/>
          </a:p>
          <a:p>
            <a:pPr marL="514350" indent="-514350">
              <a:buNone/>
            </a:pPr>
            <a:endParaRPr lang="en-US" sz="26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77334" y="4001104"/>
            <a:ext cx="4114768" cy="24675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Font typeface="Wingdings 3" charset="2"/>
              <a:buNone/>
              <a:tabLst>
                <a:tab pos="2743200" algn="r"/>
                <a:tab pos="2979738" algn="l"/>
              </a:tabLst>
            </a:pPr>
            <a:r>
              <a:rPr lang="en-US" sz="3300" b="1" dirty="0">
                <a:solidFill>
                  <a:schemeClr val="accent4"/>
                </a:solidFill>
              </a:rPr>
              <a:t>Luke Wilcox</a:t>
            </a:r>
            <a:r>
              <a:rPr lang="en-US" sz="2600" dirty="0"/>
              <a:t>	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Font typeface="Wingdings 3" charset="2"/>
              <a:buNone/>
              <a:tabLst>
                <a:tab pos="2743200" algn="r"/>
                <a:tab pos="2979738" algn="l"/>
              </a:tabLst>
            </a:pPr>
            <a:r>
              <a:rPr lang="en-US" sz="1900" dirty="0"/>
              <a:t>Email: </a:t>
            </a:r>
            <a:r>
              <a:rPr lang="en-US" sz="1900" dirty="0">
                <a:hlinkClick r:id="rId7"/>
              </a:rPr>
              <a:t>luke.wilcox@gmail.com</a:t>
            </a:r>
            <a:endParaRPr lang="en-US" sz="19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tabLst>
                <a:tab pos="2743200" algn="r"/>
                <a:tab pos="2979738" algn="l"/>
              </a:tabLst>
            </a:pPr>
            <a:r>
              <a:rPr lang="en-US" sz="1900" dirty="0"/>
              <a:t>FB: </a:t>
            </a:r>
            <a:r>
              <a:rPr lang="en-US" sz="1900" dirty="0">
                <a:hlinkClick r:id="rId8"/>
              </a:rPr>
              <a:t>luke.wilcox.779</a:t>
            </a:r>
            <a:endParaRPr lang="en-US" sz="19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Font typeface="Wingdings 3" charset="2"/>
              <a:buNone/>
              <a:tabLst>
                <a:tab pos="2743200" algn="r"/>
                <a:tab pos="2979738" algn="l"/>
              </a:tabLst>
            </a:pPr>
            <a:r>
              <a:rPr lang="en-US" sz="1900" dirty="0"/>
              <a:t>Twitter: </a:t>
            </a:r>
            <a:r>
              <a:rPr lang="en-US" sz="1900" dirty="0">
                <a:hlinkClick r:id="rId9"/>
              </a:rPr>
              <a:t>@wilcoxl22</a:t>
            </a:r>
            <a:endParaRPr lang="en-US" sz="19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Font typeface="Wingdings 3" charset="2"/>
              <a:buNone/>
              <a:tabLst>
                <a:tab pos="2743200" algn="r"/>
                <a:tab pos="2979738" algn="l"/>
              </a:tabLst>
            </a:pPr>
            <a:r>
              <a:rPr lang="en-US" sz="1900" dirty="0"/>
              <a:t>URL: </a:t>
            </a:r>
            <a:r>
              <a:rPr lang="en-US" sz="1900" dirty="0">
                <a:hlinkClick r:id="rId10"/>
              </a:rPr>
              <a:t>TheStatsMedic.com</a:t>
            </a:r>
            <a:endParaRPr lang="en-US" sz="1900" dirty="0"/>
          </a:p>
        </p:txBody>
      </p:sp>
      <p:pic>
        <p:nvPicPr>
          <p:cNvPr id="6" name="Picture 2" descr="https://fbcdn-sphotos-b-a.akamaihd.net/hphotos-ak-xpa1/v/t1.0-9/1002908_10151619527511298_1247404229_n.jpg?oh=17d5638d32ff9b3572350ba206e5754d&amp;oe=54C7453B&amp;__gda__=1420602340_ef112dd8a22812caf0a79eb3c000fa5e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95676">
            <a:off x="8271877" y="467515"/>
            <a:ext cx="2488055" cy="33174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4098" name="Picture 2" descr="Luke Wilcox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3804" y="3817315"/>
            <a:ext cx="2548378" cy="25483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l="27188" r="9531"/>
          <a:stretch/>
        </p:blipFill>
        <p:spPr>
          <a:xfrm rot="1052144">
            <a:off x="5030546" y="650079"/>
            <a:ext cx="2729993" cy="28715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035171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Speaker introductions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1893888"/>
            <a:ext cx="8596668" cy="4173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/>
              <a:t>True or False?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261872" y="2491856"/>
            <a:ext cx="9045164" cy="4159109"/>
          </a:xfrm>
          <a:prstGeom prst="rect">
            <a:avLst/>
          </a:prstGeom>
        </p:spPr>
        <p:txBody>
          <a:bodyPr vert="horz" lIns="91440" tIns="45720" rIns="91440" bIns="45720" numCol="2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has a bilingual father.</a:t>
            </a:r>
          </a:p>
          <a:p>
            <a:r>
              <a:rPr lang="en-US" sz="2000" dirty="0"/>
              <a:t>has officiated 11 weddings.</a:t>
            </a:r>
          </a:p>
          <a:p>
            <a:r>
              <a:rPr lang="en-US" sz="2000" dirty="0"/>
              <a:t>once shipped his car to Iceland.</a:t>
            </a:r>
          </a:p>
          <a:p>
            <a:r>
              <a:rPr lang="en-US" sz="2000" dirty="0"/>
              <a:t>has been to Russia and the Ukraine on two separate occasions.</a:t>
            </a:r>
          </a:p>
          <a:p>
            <a:r>
              <a:rPr lang="en-US" sz="2000" dirty="0"/>
              <a:t>has been to over 100 Phish concerts</a:t>
            </a:r>
          </a:p>
          <a:p>
            <a:r>
              <a:rPr lang="en-US" sz="2000" dirty="0"/>
              <a:t>taught himself to program BASIC on a Commodore 64. For fun.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pPr marL="569913"/>
            <a:r>
              <a:rPr lang="en-US" sz="2000" dirty="0"/>
              <a:t>shook hands with President Obama</a:t>
            </a:r>
          </a:p>
          <a:p>
            <a:pPr marL="569913"/>
            <a:r>
              <a:rPr lang="en-US" sz="2000" dirty="0"/>
              <a:t>ran a marathon in October.</a:t>
            </a:r>
          </a:p>
          <a:p>
            <a:pPr marL="569913"/>
            <a:r>
              <a:rPr lang="en-US" sz="2000" dirty="0"/>
              <a:t>has eaten cow tongue.</a:t>
            </a:r>
          </a:p>
          <a:p>
            <a:pPr marL="569913"/>
            <a:r>
              <a:rPr lang="en-US" sz="2000" dirty="0"/>
              <a:t>was a free-and-reduced lunch kid.</a:t>
            </a:r>
          </a:p>
          <a:p>
            <a:pPr marL="569913"/>
            <a:r>
              <a:rPr lang="en-US" sz="2000" dirty="0"/>
              <a:t>had a great grandmother that lived to 101 years old.</a:t>
            </a:r>
          </a:p>
          <a:p>
            <a:pPr marL="569913"/>
            <a:r>
              <a:rPr lang="en-US" sz="2000" dirty="0"/>
              <a:t>Makes snow at home with his homemade snowmaking machine.</a:t>
            </a:r>
          </a:p>
        </p:txBody>
      </p:sp>
    </p:spTree>
    <p:extLst>
      <p:ext uri="{BB962C8B-B14F-4D97-AF65-F5344CB8AC3E}">
        <p14:creationId xmlns:p14="http://schemas.microsoft.com/office/powerpoint/2010/main" val="3099375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should we teach statistics?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6572552" cy="4305525"/>
          </a:xfrm>
        </p:spPr>
        <p:txBody>
          <a:bodyPr>
            <a:normAutofit/>
          </a:bodyPr>
          <a:lstStyle/>
          <a:p>
            <a:pPr marL="234950" lvl="1" indent="0" fontAlgn="ctr">
              <a:buNone/>
            </a:pPr>
            <a:r>
              <a:rPr lang="en-US" sz="3200" dirty="0"/>
              <a:t>“Statistical thinking will one day be as necessary for efficient citizenship as the ability to read and write.” </a:t>
            </a:r>
          </a:p>
          <a:p>
            <a:pPr marL="234950" lvl="1" indent="0" fontAlgn="ctr">
              <a:buNone/>
            </a:pPr>
            <a:r>
              <a:rPr lang="en-US" sz="3200" dirty="0"/>
              <a:t>	-H.G. Wells</a:t>
            </a:r>
          </a:p>
          <a:p>
            <a:pPr marL="234950" lvl="1" indent="0" fontAlgn="ctr">
              <a:buNone/>
            </a:pPr>
            <a:endParaRPr lang="en-US" sz="3200" b="1" dirty="0"/>
          </a:p>
          <a:p>
            <a:pPr marL="234950" lvl="1" indent="0" fontAlgn="ctr">
              <a:buNone/>
            </a:pPr>
            <a:r>
              <a:rPr lang="en-US" sz="3200" dirty="0"/>
              <a:t> “That day is upon us.” </a:t>
            </a:r>
            <a:br>
              <a:rPr lang="en-US" sz="3200" dirty="0"/>
            </a:br>
            <a:r>
              <a:rPr lang="en-US" sz="3200" dirty="0"/>
              <a:t>	-Doug Tyson</a:t>
            </a:r>
            <a:endParaRPr lang="en-US" sz="3200" b="1" dirty="0"/>
          </a:p>
        </p:txBody>
      </p:sp>
      <p:pic>
        <p:nvPicPr>
          <p:cNvPr id="4" name="Picture 2" descr="http://i.telegraph.co.uk/multimedia/archive/01486/wells_1486665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517" y="2045244"/>
            <a:ext cx="3383280" cy="21182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5" name="Picture 4" descr="https://fbcdn-sphotos-h-a.akamaihd.net/hphotos-ak-xap1/v/t1.0-9/10404508_10152297598161298_1380351709906847119_n.jpg?oh=cdb12b8026dc4d61281ef7c97d674685&amp;oe=54ADBA5B&amp;__gda__=1422662670_78f235272f673f31a645d02a037900e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048126"/>
            <a:ext cx="2569660" cy="25696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882898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Statistical literacy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5128555" cy="3880773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/>
              <a:t>“Even if you believe that every student can’t learn statistics, I believe school policy should operate as if they can.”</a:t>
            </a:r>
          </a:p>
          <a:p>
            <a:endParaRPr lang="en-US" dirty="0"/>
          </a:p>
        </p:txBody>
      </p:sp>
      <p:pic>
        <p:nvPicPr>
          <p:cNvPr id="4" name="Picture 2" descr="http://www.amesa.org.za/AMESA2013/Usisk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6265" y="1812835"/>
            <a:ext cx="3893911" cy="37084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1003508" y="4654398"/>
            <a:ext cx="5029200" cy="629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</a:pP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en-US" sz="3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Zalman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Usiskin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ICOTS9</a:t>
            </a:r>
          </a:p>
        </p:txBody>
      </p:sp>
    </p:spTree>
    <p:extLst>
      <p:ext uri="{BB962C8B-B14F-4D97-AF65-F5344CB8AC3E}">
        <p14:creationId xmlns:p14="http://schemas.microsoft.com/office/powerpoint/2010/main" val="1844449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targets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Target 1</a:t>
            </a:r>
            <a:r>
              <a:rPr lang="en-US" sz="2400" dirty="0"/>
              <a:t>: I can simulate a random process using physical manipulatives.</a:t>
            </a:r>
          </a:p>
          <a:p>
            <a:r>
              <a:rPr lang="en-US" sz="2400" b="1" dirty="0"/>
              <a:t>Target 2</a:t>
            </a:r>
            <a:r>
              <a:rPr lang="en-US" sz="2400" dirty="0"/>
              <a:t>: I can simulate a random process using technology.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Target 3</a:t>
            </a:r>
            <a:r>
              <a:rPr lang="en-US" sz="2400" dirty="0">
                <a:solidFill>
                  <a:schemeClr val="tx1"/>
                </a:solidFill>
              </a:rPr>
              <a:t>: I can make a decision from a simulation about the evidence against a null hypothesis.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969" y="3759657"/>
            <a:ext cx="3269921" cy="251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43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pedagogical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4853133" cy="388077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When you look around a classroom, the people who are talking the most, thinking the most, and the writing the most are the ones who are learning the most.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 descr="http://www.princeton.edu/main/images/news/2012/08/sumjournalism_20120811_WritingWorkshops_064_5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65596">
            <a:off x="5543843" y="2520869"/>
            <a:ext cx="5074835" cy="29919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185890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Simulation #1: </a:t>
            </a:r>
            <a:br>
              <a:rPr lang="en-US" dirty="0"/>
            </a:br>
            <a:r>
              <a:rPr lang="en-US" dirty="0"/>
              <a:t>Smelling Parkinson’s Disease</a:t>
            </a:r>
          </a:p>
        </p:txBody>
      </p:sp>
      <p:pic>
        <p:nvPicPr>
          <p:cNvPr id="1028" name="Picture 4" descr="http://www.clipartbest.com/cliparts/7ca/KxG/7caKxGRn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6853" y="2443810"/>
            <a:ext cx="4179757" cy="427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216" y="2025270"/>
            <a:ext cx="1888827" cy="2394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461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1" y="1828800"/>
            <a:ext cx="6821080" cy="4718649"/>
          </a:xfrm>
        </p:spPr>
        <p:txBody>
          <a:bodyPr>
            <a:normAutofit/>
          </a:bodyPr>
          <a:lstStyle/>
          <a:p>
            <a:r>
              <a:rPr lang="en-US" sz="2800" dirty="0"/>
              <a:t>Simulation gives an alternative way to make a decision.</a:t>
            </a:r>
          </a:p>
          <a:p>
            <a:r>
              <a:rPr lang="en-US" sz="2800" dirty="0"/>
              <a:t>This is truly binomial, unless …</a:t>
            </a:r>
          </a:p>
          <a:p>
            <a:r>
              <a:rPr lang="en-US" sz="2800" dirty="0"/>
              <a:t>What are we inferring here? (Don’t get fooled by the word “experiment.”)</a:t>
            </a:r>
          </a:p>
          <a:p>
            <a:pPr marL="233363" indent="-233363"/>
            <a:r>
              <a:rPr lang="en-US" sz="2800" dirty="0"/>
              <a:t>Review version (For AP Stats)</a:t>
            </a:r>
            <a:br>
              <a:rPr lang="en-US" sz="2800" dirty="0"/>
            </a:br>
            <a:r>
              <a:rPr lang="en-US" sz="2800" dirty="0"/>
              <a:t>Get them to use technology to do a test quickly, then note the violation of conditions!</a:t>
            </a:r>
          </a:p>
          <a:p>
            <a:endParaRPr lang="en-US" dirty="0"/>
          </a:p>
        </p:txBody>
      </p:sp>
      <p:pic>
        <p:nvPicPr>
          <p:cNvPr id="3074" name="Picture 2" descr="Notepad, Memo, Pencil, Writing, Note, Author, Publis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686" y="605641"/>
            <a:ext cx="2957825" cy="3150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1534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Simulation #2: </a:t>
            </a:r>
            <a:br>
              <a:rPr lang="en-US" dirty="0"/>
            </a:br>
            <a:r>
              <a:rPr lang="en-US" dirty="0"/>
              <a:t>Flipping and Spinning (Pennies)</a:t>
            </a:r>
          </a:p>
        </p:txBody>
      </p:sp>
      <p:pic>
        <p:nvPicPr>
          <p:cNvPr id="1028" name="Picture 4" descr="Image result for penny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950" y="1390649"/>
            <a:ext cx="5889603" cy="5889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penny 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14" y="2045509"/>
            <a:ext cx="4110036" cy="4084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947504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1122</TotalTime>
  <Words>388</Words>
  <Application>Microsoft Office PowerPoint</Application>
  <PresentationFormat>Widescreen</PresentationFormat>
  <Paragraphs>62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Century Schoolbook</vt:lpstr>
      <vt:lpstr>Wingdings</vt:lpstr>
      <vt:lpstr>Wingdings 2</vt:lpstr>
      <vt:lpstr>Wingdings 3</vt:lpstr>
      <vt:lpstr>View</vt:lpstr>
      <vt:lpstr>Engaging Students with Great Questions, Fun Simulations, and Free Technology</vt:lpstr>
      <vt:lpstr>Speaker introductions</vt:lpstr>
      <vt:lpstr>Why should we teach statistics?</vt:lpstr>
      <vt:lpstr>Statistical literacy</vt:lpstr>
      <vt:lpstr>Learning targets</vt:lpstr>
      <vt:lpstr>My pedagogical approach</vt:lpstr>
      <vt:lpstr>Simulation #1:  Smelling Parkinson’s Disease</vt:lpstr>
      <vt:lpstr>Notes</vt:lpstr>
      <vt:lpstr>Simulation #2:  Flipping and Spinning (Pennies)</vt:lpstr>
      <vt:lpstr>Notes</vt:lpstr>
      <vt:lpstr>Learning targets</vt:lpstr>
      <vt:lpstr>Contact 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Orchestrating Simulations in CC Statistics</dc:title>
  <dc:creator>Doug Tyson</dc:creator>
  <cp:lastModifiedBy>Doug Tyson</cp:lastModifiedBy>
  <cp:revision>47</cp:revision>
  <dcterms:created xsi:type="dcterms:W3CDTF">2015-11-01T23:44:40Z</dcterms:created>
  <dcterms:modified xsi:type="dcterms:W3CDTF">2017-04-04T02:28:43Z</dcterms:modified>
</cp:coreProperties>
</file>