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7" r:id="rId1"/>
    <p:sldMasterId id="2147483814" r:id="rId2"/>
  </p:sldMasterIdLst>
  <p:sldIdLst>
    <p:sldId id="256" r:id="rId3"/>
    <p:sldId id="257" r:id="rId4"/>
    <p:sldId id="259" r:id="rId5"/>
    <p:sldId id="267" r:id="rId6"/>
    <p:sldId id="269" r:id="rId7"/>
    <p:sldId id="260" r:id="rId8"/>
    <p:sldId id="261" r:id="rId9"/>
    <p:sldId id="262" r:id="rId10"/>
    <p:sldId id="263" r:id="rId11"/>
    <p:sldId id="266" r:id="rId12"/>
    <p:sldId id="258" r:id="rId13"/>
    <p:sldId id="264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54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775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8942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973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5455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951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32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190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490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72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97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562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797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91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494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1019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76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38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9331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49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9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660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817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28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57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710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702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77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D6AA8-0973-4244-9DA3-BBDAD23472B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AC152-8C75-CA45-BDC9-D93C6E21E3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8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statsmonkey" TargetMode="External"/><Relationship Id="rId13" Type="http://schemas.openxmlformats.org/officeDocument/2006/relationships/image" Target="../media/image15.jpeg"/><Relationship Id="rId3" Type="http://schemas.openxmlformats.org/officeDocument/2006/relationships/hyperlink" Target="https://www.facebook.com/tyson.doug" TargetMode="External"/><Relationship Id="rId7" Type="http://schemas.openxmlformats.org/officeDocument/2006/relationships/hyperlink" Target="mailto:statsmonkey@mac.com" TargetMode="External"/><Relationship Id="rId12" Type="http://schemas.openxmlformats.org/officeDocument/2006/relationships/image" Target="../media/image14.jpeg"/><Relationship Id="rId2" Type="http://schemas.openxmlformats.org/officeDocument/2006/relationships/hyperlink" Target="mailto:tyson.doug@g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rtysonstats.com" TargetMode="External"/><Relationship Id="rId11" Type="http://schemas.openxmlformats.org/officeDocument/2006/relationships/hyperlink" Target="http://apstatsmonkey.com/StatsMonkey/Statsmonkey.html" TargetMode="External"/><Relationship Id="rId5" Type="http://schemas.openxmlformats.org/officeDocument/2006/relationships/hyperlink" Target="http://www.linkedin.com/pub/doug-tyson/1b/687/819/" TargetMode="External"/><Relationship Id="rId10" Type="http://schemas.openxmlformats.org/officeDocument/2006/relationships/hyperlink" Target="https://www.linkedin.com/in/jasonmolesky" TargetMode="External"/><Relationship Id="rId4" Type="http://schemas.openxmlformats.org/officeDocument/2006/relationships/hyperlink" Target="https://twitter.com/tyson_doug" TargetMode="External"/><Relationship Id="rId9" Type="http://schemas.openxmlformats.org/officeDocument/2006/relationships/hyperlink" Target="https://twitter.com/statsmonkey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9484" y="2404534"/>
            <a:ext cx="8304519" cy="1646302"/>
          </a:xfrm>
        </p:spPr>
        <p:txBody>
          <a:bodyPr/>
          <a:lstStyle/>
          <a:p>
            <a:r>
              <a:rPr lang="en-US" dirty="0" smtClean="0"/>
              <a:t>Orchestrating Simulations in CC Statistics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>
              <a:tabLst>
                <a:tab pos="7546975" algn="r"/>
              </a:tabLst>
            </a:pPr>
            <a:r>
              <a:rPr lang="en-US" sz="2400" dirty="0" smtClean="0"/>
              <a:t>Doug Tyson	Jason </a:t>
            </a:r>
            <a:r>
              <a:rPr lang="en-US" sz="2400" dirty="0" err="1" smtClean="0"/>
              <a:t>Molesky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9274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Target 1</a:t>
            </a:r>
            <a:r>
              <a:rPr lang="en-US" sz="2400" dirty="0">
                <a:solidFill>
                  <a:schemeClr val="tx1"/>
                </a:solidFill>
              </a:rPr>
              <a:t>: I can </a:t>
            </a:r>
            <a:r>
              <a:rPr lang="en-US" sz="2400" dirty="0" smtClean="0">
                <a:solidFill>
                  <a:schemeClr val="tx1"/>
                </a:solidFill>
              </a:rPr>
              <a:t>simulate an experiment using physical manipulatives.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Target 2</a:t>
            </a:r>
            <a:r>
              <a:rPr lang="en-US" sz="2400" dirty="0">
                <a:solidFill>
                  <a:schemeClr val="tx1"/>
                </a:solidFill>
              </a:rPr>
              <a:t>: I can simulate an experiment using </a:t>
            </a:r>
            <a:r>
              <a:rPr lang="en-US" sz="2400" dirty="0" smtClean="0">
                <a:solidFill>
                  <a:schemeClr val="tx1"/>
                </a:solidFill>
              </a:rPr>
              <a:t>technology.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Target 3</a:t>
            </a:r>
            <a:r>
              <a:rPr lang="en-US" sz="2400" dirty="0">
                <a:solidFill>
                  <a:schemeClr val="tx1"/>
                </a:solidFill>
              </a:rPr>
              <a:t>: I </a:t>
            </a:r>
            <a:r>
              <a:rPr lang="en-US" sz="2400" dirty="0" smtClean="0">
                <a:solidFill>
                  <a:schemeClr val="tx1"/>
                </a:solidFill>
              </a:rPr>
              <a:t>can make a decision </a:t>
            </a:r>
            <a:r>
              <a:rPr lang="en-US" sz="2400" dirty="0">
                <a:solidFill>
                  <a:schemeClr val="tx1"/>
                </a:solidFill>
              </a:rPr>
              <a:t>from a simulation </a:t>
            </a:r>
            <a:r>
              <a:rPr lang="en-US" sz="2400" dirty="0" smtClean="0">
                <a:solidFill>
                  <a:schemeClr val="tx1"/>
                </a:solidFill>
              </a:rPr>
              <a:t>about the level of evidence against a null hypothesis.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969" y="3759657"/>
            <a:ext cx="3269921" cy="25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7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</a:t>
            </a:r>
            <a:r>
              <a:rPr lang="en-US" dirty="0" smtClean="0"/>
              <a:t>l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5128555" cy="3880773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/>
              <a:t>“Even if you believe that every student can’t learn </a:t>
            </a:r>
            <a:r>
              <a:rPr lang="en-US" sz="3000" dirty="0" smtClean="0"/>
              <a:t>statistics</a:t>
            </a:r>
            <a:r>
              <a:rPr lang="en-US" sz="3000" dirty="0"/>
              <a:t>, I believe school policy should operate as if they can.”</a:t>
            </a:r>
          </a:p>
          <a:p>
            <a:endParaRPr lang="en-US" dirty="0"/>
          </a:p>
        </p:txBody>
      </p:sp>
      <p:pic>
        <p:nvPicPr>
          <p:cNvPr id="4" name="Picture 2" descr="http://www.amesa.org.za/AMESA2013/Usis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265" y="1812835"/>
            <a:ext cx="3893911" cy="37084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003508" y="4654398"/>
            <a:ext cx="5029200" cy="62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</a:pP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Zalman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Usiskin</a:t>
            </a:r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ICOTS9</a:t>
            </a:r>
          </a:p>
        </p:txBody>
      </p:sp>
    </p:spTree>
    <p:extLst>
      <p:ext uri="{BB962C8B-B14F-4D97-AF65-F5344CB8AC3E}">
        <p14:creationId xmlns:p14="http://schemas.microsoft.com/office/powerpoint/2010/main" val="18444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4458"/>
          </a:xfrm>
        </p:spPr>
        <p:txBody>
          <a:bodyPr/>
          <a:lstStyle/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77334" y="1445439"/>
            <a:ext cx="4114768" cy="2467529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3000" b="1" dirty="0" smtClean="0">
                <a:solidFill>
                  <a:schemeClr val="accent4"/>
                </a:solidFill>
              </a:rPr>
              <a:t>Doug Tyson</a:t>
            </a:r>
            <a:r>
              <a:rPr lang="en-US" sz="2600" dirty="0" smtClean="0"/>
              <a:t>	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Email:</a:t>
            </a:r>
            <a:r>
              <a:rPr lang="en-US" sz="1900" dirty="0"/>
              <a:t> </a:t>
            </a:r>
            <a:r>
              <a:rPr lang="en-US" sz="1900" dirty="0" smtClean="0">
                <a:hlinkClick r:id="rId2"/>
              </a:rPr>
              <a:t>tyson.doug@gmail.com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FB: </a:t>
            </a:r>
            <a:r>
              <a:rPr lang="en-US" sz="1900" dirty="0" smtClean="0">
                <a:hlinkClick r:id="rId3"/>
              </a:rPr>
              <a:t>tyson.doug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Twitter: </a:t>
            </a:r>
            <a:r>
              <a:rPr lang="en-US" sz="1900" dirty="0" smtClean="0">
                <a:hlinkClick r:id="rId4"/>
              </a:rPr>
              <a:t>@</a:t>
            </a:r>
            <a:r>
              <a:rPr lang="en-US" sz="1900" dirty="0" err="1" smtClean="0">
                <a:hlinkClick r:id="rId4"/>
              </a:rPr>
              <a:t>tyson_doug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LI: </a:t>
            </a:r>
            <a:r>
              <a:rPr lang="en-US" sz="1900" dirty="0" smtClean="0">
                <a:hlinkClick r:id="rId5"/>
              </a:rPr>
              <a:t>tyson.doug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URL: </a:t>
            </a:r>
            <a:r>
              <a:rPr lang="en-US" sz="1900" dirty="0" smtClean="0">
                <a:hlinkClick r:id="rId6"/>
              </a:rPr>
              <a:t>MrTysonStats.com</a:t>
            </a:r>
            <a:endParaRPr lang="en-US" sz="1900" dirty="0" smtClean="0"/>
          </a:p>
          <a:p>
            <a:pPr marL="514350" indent="-514350">
              <a:buNone/>
            </a:pPr>
            <a:endParaRPr lang="en-US" sz="26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7334" y="4001104"/>
            <a:ext cx="4114768" cy="24675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3300" b="1" dirty="0" smtClean="0">
                <a:solidFill>
                  <a:schemeClr val="accent4"/>
                </a:solidFill>
              </a:rPr>
              <a:t>Jason </a:t>
            </a:r>
            <a:r>
              <a:rPr lang="en-US" sz="3300" b="1" dirty="0" err="1" smtClean="0">
                <a:solidFill>
                  <a:schemeClr val="accent4"/>
                </a:solidFill>
              </a:rPr>
              <a:t>Molesky</a:t>
            </a:r>
            <a:r>
              <a:rPr lang="en-US" sz="2600" dirty="0" smtClean="0"/>
              <a:t>	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Email: </a:t>
            </a:r>
            <a:r>
              <a:rPr lang="en-US" sz="1900" dirty="0" smtClean="0">
                <a:hlinkClick r:id="rId7"/>
              </a:rPr>
              <a:t>statsmonkey@mac.com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FB: </a:t>
            </a:r>
            <a:r>
              <a:rPr lang="en-US" sz="1900" dirty="0" err="1" smtClean="0">
                <a:hlinkClick r:id="rId8"/>
              </a:rPr>
              <a:t>statsmonkey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Twitter: </a:t>
            </a:r>
            <a:r>
              <a:rPr lang="en-US" sz="1900" dirty="0" smtClean="0">
                <a:hlinkClick r:id="rId9"/>
              </a:rPr>
              <a:t>@</a:t>
            </a:r>
            <a:r>
              <a:rPr lang="en-US" sz="1900" dirty="0" err="1" smtClean="0">
                <a:hlinkClick r:id="rId9"/>
              </a:rPr>
              <a:t>statsmonkey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LI: </a:t>
            </a:r>
            <a:r>
              <a:rPr lang="en-US" sz="1900" dirty="0" err="1" smtClean="0">
                <a:hlinkClick r:id="rId10"/>
              </a:rPr>
              <a:t>jasonmolesky</a:t>
            </a:r>
            <a:endParaRPr lang="en-US" sz="1900" dirty="0" smtClean="0"/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charset="2"/>
              <a:buNone/>
              <a:tabLst>
                <a:tab pos="2743200" algn="r"/>
                <a:tab pos="2979738" algn="l"/>
              </a:tabLst>
            </a:pPr>
            <a:r>
              <a:rPr lang="en-US" sz="1900" dirty="0" smtClean="0"/>
              <a:t>URL: </a:t>
            </a:r>
            <a:r>
              <a:rPr lang="en-US" sz="1900" dirty="0" smtClean="0">
                <a:hlinkClick r:id="rId11"/>
              </a:rPr>
              <a:t>apstatsmonkey.com</a:t>
            </a:r>
            <a:endParaRPr lang="en-US" sz="1900" dirty="0"/>
          </a:p>
        </p:txBody>
      </p:sp>
      <p:pic>
        <p:nvPicPr>
          <p:cNvPr id="6" name="Picture 2" descr="https://fbcdn-sphotos-b-a.akamaihd.net/hphotos-ak-xpa1/v/t1.0-9/1002908_10151619527511298_1247404229_n.jpg?oh=17d5638d32ff9b3572350ba206e5754d&amp;oe=54C7453B&amp;__gda__=1420602340_ef112dd8a22812caf0a79eb3c000fa5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5676">
            <a:off x="5100091" y="664194"/>
            <a:ext cx="2488055" cy="33174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2" descr="https://fbcdn-sphotos-a-a.akamaihd.net/hphotos-ak-frc3/v/t1.0-9/599272_10150891516134327_1216124558_n.jpg?oh=ae0ed502a03d12608ae65c2f353030cb&amp;oe=54E35713&amp;__gda__=1424822366_1d380ad961728008bbded53d46d5bcd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23408"/>
            <a:ext cx="2352567" cy="23525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8791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5644" y="820874"/>
            <a:ext cx="8432979" cy="77000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</a:t>
            </a:r>
            <a:r>
              <a:rPr lang="en-US" dirty="0" smtClean="0">
                <a:solidFill>
                  <a:schemeClr val="bg1"/>
                </a:solidFill>
              </a:rPr>
              <a:t>                  </a:t>
            </a:r>
            <a:r>
              <a:rPr lang="en-US" dirty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                  </a:t>
            </a:r>
            <a:r>
              <a:rPr lang="en-US" dirty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                  3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805360" y="4011292"/>
            <a:ext cx="2504343" cy="1313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4000" y="1483197"/>
            <a:ext cx="9108728" cy="6858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Send your text message to this Phone Number:  37607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335095" y="-79933"/>
            <a:ext cx="7481719" cy="1277663"/>
            <a:chOff x="-110886" y="1360189"/>
            <a:chExt cx="7481719" cy="1277663"/>
          </a:xfrm>
        </p:grpSpPr>
        <p:sp>
          <p:nvSpPr>
            <p:cNvPr id="5" name="Subtitle 2"/>
            <p:cNvSpPr txBox="1">
              <a:spLocks/>
            </p:cNvSpPr>
            <p:nvPr/>
          </p:nvSpPr>
          <p:spPr>
            <a:xfrm>
              <a:off x="-110886" y="1360189"/>
              <a:ext cx="1889850" cy="127302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b="1" dirty="0">
                  <a:solidFill>
                    <a:srgbClr val="FFFFFF"/>
                  </a:solidFill>
                </a:rPr>
                <a:t>Strongly </a:t>
              </a:r>
            </a:p>
            <a:p>
              <a:r>
                <a:rPr lang="en-US" sz="2800" b="1" dirty="0">
                  <a:solidFill>
                    <a:srgbClr val="FFFFFF"/>
                  </a:solidFill>
                </a:rPr>
                <a:t>Disagree</a:t>
              </a:r>
            </a:p>
          </p:txBody>
        </p:sp>
        <p:sp>
          <p:nvSpPr>
            <p:cNvPr id="7" name="Subtitle 2"/>
            <p:cNvSpPr txBox="1">
              <a:spLocks/>
            </p:cNvSpPr>
            <p:nvPr/>
          </p:nvSpPr>
          <p:spPr>
            <a:xfrm>
              <a:off x="5480983" y="1364831"/>
              <a:ext cx="1889850" cy="1273021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dirty="0">
                  <a:solidFill>
                    <a:srgbClr val="FFFFFF"/>
                  </a:solidFill>
                </a:rPr>
                <a:t>Strongly </a:t>
              </a:r>
            </a:p>
            <a:p>
              <a:r>
                <a:rPr lang="en-US" sz="2800" dirty="0">
                  <a:solidFill>
                    <a:srgbClr val="FFFFFF"/>
                  </a:solidFill>
                </a:rPr>
                <a:t>Agree</a:t>
              </a:r>
            </a:p>
          </p:txBody>
        </p:sp>
        <p:sp>
          <p:nvSpPr>
            <p:cNvPr id="8" name="Subtitle 2"/>
            <p:cNvSpPr txBox="1">
              <a:spLocks/>
            </p:cNvSpPr>
            <p:nvPr/>
          </p:nvSpPr>
          <p:spPr>
            <a:xfrm>
              <a:off x="1727184" y="1633290"/>
              <a:ext cx="1889850" cy="61760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dirty="0">
                  <a:solidFill>
                    <a:srgbClr val="FFFFFF"/>
                  </a:solidFill>
                </a:rPr>
                <a:t>Disagree</a:t>
              </a:r>
            </a:p>
          </p:txBody>
        </p:sp>
        <p:sp>
          <p:nvSpPr>
            <p:cNvPr id="10" name="Subtitle 2"/>
            <p:cNvSpPr txBox="1">
              <a:spLocks/>
            </p:cNvSpPr>
            <p:nvPr/>
          </p:nvSpPr>
          <p:spPr>
            <a:xfrm>
              <a:off x="3617034" y="1653577"/>
              <a:ext cx="1889850" cy="63125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dirty="0">
                  <a:solidFill>
                    <a:srgbClr val="FFFFFF"/>
                  </a:solidFill>
                </a:rPr>
                <a:t>Agree</a:t>
              </a:r>
            </a:p>
          </p:txBody>
        </p:sp>
      </p:grpSp>
      <p:cxnSp>
        <p:nvCxnSpPr>
          <p:cNvPr id="12" name="Straight Connector 11"/>
          <p:cNvCxnSpPr/>
          <p:nvPr/>
        </p:nvCxnSpPr>
        <p:spPr>
          <a:xfrm flipV="1">
            <a:off x="1516372" y="2165860"/>
            <a:ext cx="9116356" cy="13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 txBox="1">
            <a:spLocks/>
          </p:cNvSpPr>
          <p:nvPr/>
        </p:nvSpPr>
        <p:spPr>
          <a:xfrm>
            <a:off x="2606049" y="4239047"/>
            <a:ext cx="2516716" cy="1078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rgbClr val="000000"/>
                </a:solidFill>
              </a:rPr>
              <a:t>Speaker was well-prepared and knowledgeable (0-3)</a:t>
            </a: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3950032" y="2192373"/>
            <a:ext cx="2797072" cy="1078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prstClr val="black"/>
                </a:solidFill>
              </a:rPr>
              <a:t>Speaker was engaging and an effective presenter (0-3)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5768703" y="4224625"/>
            <a:ext cx="2719436" cy="1078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rgbClr val="000000"/>
                </a:solidFill>
              </a:rPr>
              <a:t>Session matched title and description in program book (0-3)</a:t>
            </a: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7666705" y="2239072"/>
            <a:ext cx="2288654" cy="1078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>
                <a:solidFill>
                  <a:srgbClr val="FF0000"/>
                </a:solidFill>
              </a:rPr>
              <a:t>Other comments, suggestions, or feedback (words)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4100284" y="3990602"/>
            <a:ext cx="620370" cy="2906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440200" y="3271084"/>
            <a:ext cx="0" cy="381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6194148" y="3970652"/>
            <a:ext cx="552956" cy="3106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9" idx="2"/>
          </p:cNvCxnSpPr>
          <p:nvPr/>
        </p:nvCxnSpPr>
        <p:spPr>
          <a:xfrm flipH="1">
            <a:off x="8616576" y="3317782"/>
            <a:ext cx="194456" cy="3350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1502261" y="5341930"/>
            <a:ext cx="9116356" cy="1365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885643" y="3396273"/>
            <a:ext cx="8266926" cy="793542"/>
            <a:chOff x="349634" y="3624501"/>
            <a:chExt cx="8266926" cy="793542"/>
          </a:xfrm>
        </p:grpSpPr>
        <p:sp>
          <p:nvSpPr>
            <p:cNvPr id="13" name="Subtitle 2"/>
            <p:cNvSpPr txBox="1">
              <a:spLocks/>
            </p:cNvSpPr>
            <p:nvPr/>
          </p:nvSpPr>
          <p:spPr>
            <a:xfrm>
              <a:off x="349634" y="3624501"/>
              <a:ext cx="8266926" cy="75100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prstClr val="black">
                      <a:tint val="75000"/>
                    </a:prstClr>
                  </a:solidFill>
                </a:rPr>
                <a:t>                           </a:t>
              </a:r>
              <a:r>
                <a:rPr lang="en-US" dirty="0">
                  <a:solidFill>
                    <a:srgbClr val="A6A6A6"/>
                  </a:solidFill>
                </a:rPr>
                <a:t>___ ___ ___             ___________ </a:t>
              </a:r>
              <a:endParaRPr lang="en-US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  <p:sp>
          <p:nvSpPr>
            <p:cNvPr id="27" name="Subtitle 2"/>
            <p:cNvSpPr txBox="1">
              <a:spLocks/>
            </p:cNvSpPr>
            <p:nvPr/>
          </p:nvSpPr>
          <p:spPr>
            <a:xfrm>
              <a:off x="438933" y="3667036"/>
              <a:ext cx="1568781" cy="75100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 smtClean="0">
                  <a:solidFill>
                    <a:prstClr val="white">
                      <a:lumMod val="65000"/>
                    </a:prstClr>
                  </a:solidFill>
                </a:rPr>
                <a:t>_______       </a:t>
              </a:r>
              <a:endParaRPr lang="en-US" dirty="0">
                <a:solidFill>
                  <a:prstClr val="white">
                    <a:lumMod val="65000"/>
                  </a:prstClr>
                </a:solidFill>
              </a:endParaRPr>
            </a:p>
          </p:txBody>
        </p:sp>
      </p:grpSp>
      <p:sp>
        <p:nvSpPr>
          <p:cNvPr id="34" name="Subtitle 2"/>
          <p:cNvSpPr txBox="1">
            <a:spLocks/>
          </p:cNvSpPr>
          <p:nvPr/>
        </p:nvSpPr>
        <p:spPr>
          <a:xfrm>
            <a:off x="2353370" y="5304143"/>
            <a:ext cx="9532252" cy="642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i="1" dirty="0">
                <a:solidFill>
                  <a:prstClr val="black">
                    <a:tint val="75000"/>
                  </a:prstClr>
                </a:solidFill>
              </a:rPr>
              <a:t>Example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:   </a:t>
            </a:r>
            <a:r>
              <a:rPr lang="en-US" dirty="0">
                <a:solidFill>
                  <a:srgbClr val="0000FF"/>
                </a:solidFill>
              </a:rPr>
              <a:t>38102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  </a:t>
            </a:r>
            <a:r>
              <a:rPr lang="en-US" dirty="0">
                <a:solidFill>
                  <a:srgbClr val="000000"/>
                </a:solidFill>
              </a:rPr>
              <a:t>323 </a:t>
            </a:r>
            <a:r>
              <a:rPr lang="en-US" dirty="0">
                <a:solidFill>
                  <a:srgbClr val="FF0000"/>
                </a:solidFill>
              </a:rPr>
              <a:t>  Inspiring, good content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1524000" y="2204827"/>
            <a:ext cx="2288654" cy="10787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2200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2B2BFF"/>
                </a:solidFill>
              </a:rPr>
              <a:t>poll code </a:t>
            </a: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2B2BFF"/>
                </a:solidFill>
              </a:rPr>
              <a:t>for this session</a:t>
            </a:r>
          </a:p>
        </p:txBody>
      </p:sp>
      <p:cxnSp>
        <p:nvCxnSpPr>
          <p:cNvPr id="41" name="Straight Arrow Connector 40"/>
          <p:cNvCxnSpPr>
            <a:stCxn id="40" idx="2"/>
          </p:cNvCxnSpPr>
          <p:nvPr/>
        </p:nvCxnSpPr>
        <p:spPr>
          <a:xfrm>
            <a:off x="2668327" y="3283537"/>
            <a:ext cx="149518" cy="162136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Subtitle 2"/>
          <p:cNvSpPr txBox="1">
            <a:spLocks/>
          </p:cNvSpPr>
          <p:nvPr/>
        </p:nvSpPr>
        <p:spPr>
          <a:xfrm>
            <a:off x="4655810" y="3813528"/>
            <a:ext cx="1568780" cy="467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>
                <a:solidFill>
                  <a:prstClr val="black">
                    <a:tint val="75000"/>
                  </a:prstClr>
                </a:solidFill>
              </a:rPr>
              <a:t>(no spaces)</a:t>
            </a: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1555112" y="5747040"/>
            <a:ext cx="10763458" cy="642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i="1" dirty="0">
                <a:solidFill>
                  <a:prstClr val="black">
                    <a:tint val="75000"/>
                  </a:prstClr>
                </a:solidFill>
              </a:rPr>
              <a:t>Non-Example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:   </a:t>
            </a:r>
            <a:r>
              <a:rPr lang="en-US" dirty="0">
                <a:solidFill>
                  <a:srgbClr val="A6A6A6"/>
                </a:solidFill>
              </a:rPr>
              <a:t>38102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   </a:t>
            </a:r>
            <a:r>
              <a:rPr lang="en-US" dirty="0">
                <a:solidFill>
                  <a:srgbClr val="A6A6A6"/>
                </a:solidFill>
              </a:rPr>
              <a:t>3  2  3   Inspiring, good content</a:t>
            </a:r>
          </a:p>
        </p:txBody>
      </p:sp>
      <p:sp>
        <p:nvSpPr>
          <p:cNvPr id="50" name="Subtitle 2"/>
          <p:cNvSpPr txBox="1">
            <a:spLocks/>
          </p:cNvSpPr>
          <p:nvPr/>
        </p:nvSpPr>
        <p:spPr>
          <a:xfrm>
            <a:off x="3222726" y="3424539"/>
            <a:ext cx="1568780" cy="467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>
                <a:solidFill>
                  <a:prstClr val="black">
                    <a:tint val="75000"/>
                  </a:prstClr>
                </a:solidFill>
              </a:rPr>
              <a:t>(1 space)</a:t>
            </a:r>
          </a:p>
        </p:txBody>
      </p:sp>
      <p:sp>
        <p:nvSpPr>
          <p:cNvPr id="51" name="Subtitle 2"/>
          <p:cNvSpPr txBox="1">
            <a:spLocks/>
          </p:cNvSpPr>
          <p:nvPr/>
        </p:nvSpPr>
        <p:spPr>
          <a:xfrm>
            <a:off x="6362346" y="3445673"/>
            <a:ext cx="1568780" cy="4677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i="1" dirty="0">
                <a:solidFill>
                  <a:prstClr val="black">
                    <a:tint val="75000"/>
                  </a:prstClr>
                </a:solidFill>
              </a:rPr>
              <a:t>(1 space)</a:t>
            </a:r>
          </a:p>
        </p:txBody>
      </p:sp>
      <p:sp>
        <p:nvSpPr>
          <p:cNvPr id="57" name="Subtitle 2"/>
          <p:cNvSpPr txBox="1">
            <a:spLocks/>
          </p:cNvSpPr>
          <p:nvPr/>
        </p:nvSpPr>
        <p:spPr>
          <a:xfrm>
            <a:off x="1544521" y="6215952"/>
            <a:ext cx="9116356" cy="642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i="1" dirty="0">
                <a:solidFill>
                  <a:prstClr val="black">
                    <a:tint val="75000"/>
                  </a:prstClr>
                </a:solidFill>
              </a:rPr>
              <a:t>Non-Example</a:t>
            </a:r>
            <a:r>
              <a:rPr lang="en-US" dirty="0">
                <a:solidFill>
                  <a:srgbClr val="A6A6A6"/>
                </a:solidFill>
              </a:rPr>
              <a:t>:   38102 3-2-3Inspiring, good content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00581" y="3402359"/>
            <a:ext cx="1210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2B2BFF"/>
                </a:solidFill>
              </a:rPr>
              <a:t>8297</a:t>
            </a:r>
            <a:endParaRPr lang="en-US" sz="3200" dirty="0">
              <a:solidFill>
                <a:srgbClr val="2B2B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53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 introductions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13042"/>
            <a:ext cx="8596668" cy="41735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Guess who…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77334" y="2103668"/>
            <a:ext cx="9045164" cy="4506452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has a bilingual father.</a:t>
            </a:r>
          </a:p>
          <a:p>
            <a:r>
              <a:rPr lang="en-US" sz="2000" dirty="0"/>
              <a:t>was in a coma for two weeks at the age of 2.</a:t>
            </a:r>
          </a:p>
          <a:p>
            <a:r>
              <a:rPr lang="en-US" sz="2000" dirty="0"/>
              <a:t>programmed a working Enigma device in HyperCard. For fun.</a:t>
            </a:r>
          </a:p>
          <a:p>
            <a:r>
              <a:rPr lang="en-US" sz="2000" dirty="0"/>
              <a:t>has been to Russia and the Ukraine on two separate occasions.</a:t>
            </a:r>
          </a:p>
          <a:p>
            <a:r>
              <a:rPr lang="en-US" sz="2000" dirty="0"/>
              <a:t>missed being caught in an F4 tornado thanks to having to stop to go to the bathroom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has eaten cow tongue.</a:t>
            </a:r>
          </a:p>
          <a:p>
            <a:endParaRPr lang="en-US" sz="2000" dirty="0" smtClean="0"/>
          </a:p>
          <a:p>
            <a:pPr marL="569913"/>
            <a:r>
              <a:rPr lang="en-US" sz="2000" dirty="0" smtClean="0"/>
              <a:t>has </a:t>
            </a:r>
            <a:r>
              <a:rPr lang="en-US" sz="2000" dirty="0" smtClean="0"/>
              <a:t>an extensive collection of </a:t>
            </a:r>
            <a:r>
              <a:rPr lang="en-US" sz="2000" dirty="0" err="1" smtClean="0"/>
              <a:t>setlists</a:t>
            </a:r>
            <a:r>
              <a:rPr lang="en-US" sz="2000" dirty="0" smtClean="0"/>
              <a:t> from concerts (his wife LOVES waiting for him to get them).</a:t>
            </a:r>
          </a:p>
          <a:p>
            <a:pPr marL="569913"/>
            <a:r>
              <a:rPr lang="en-US" sz="2000" dirty="0" smtClean="0"/>
              <a:t>is </a:t>
            </a:r>
            <a:r>
              <a:rPr lang="en-US" sz="2000" dirty="0"/>
              <a:t>past president of his college's "Sauna Society."</a:t>
            </a:r>
          </a:p>
          <a:p>
            <a:pPr marL="569913"/>
            <a:r>
              <a:rPr lang="en-US" sz="2000" dirty="0"/>
              <a:t>married his high school sweetheart.</a:t>
            </a:r>
          </a:p>
          <a:p>
            <a:pPr marL="569913"/>
            <a:r>
              <a:rPr lang="en-US" sz="2000" dirty="0" smtClean="0"/>
              <a:t>had </a:t>
            </a:r>
            <a:r>
              <a:rPr lang="en-US" sz="2000" dirty="0"/>
              <a:t>a great grandmother that lived to 101 years old.</a:t>
            </a:r>
          </a:p>
          <a:p>
            <a:pPr marL="569913"/>
            <a:r>
              <a:rPr lang="en-US" sz="2000" dirty="0" smtClean="0"/>
              <a:t>taught himself </a:t>
            </a:r>
            <a:r>
              <a:rPr lang="en-US" sz="2000" dirty="0"/>
              <a:t>to </a:t>
            </a:r>
            <a:r>
              <a:rPr lang="en-US" sz="2000" dirty="0" smtClean="0"/>
              <a:t>program BASIC on </a:t>
            </a:r>
            <a:r>
              <a:rPr lang="en-US" sz="2000" dirty="0"/>
              <a:t>a Commodore 64. For fun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9937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 dirty="0" smtClean="0"/>
              <a:t>should we teach statistics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6572552" cy="4305525"/>
          </a:xfrm>
        </p:spPr>
        <p:txBody>
          <a:bodyPr>
            <a:normAutofit lnSpcReduction="10000"/>
          </a:bodyPr>
          <a:lstStyle/>
          <a:p>
            <a:pPr marL="234950" lvl="1" indent="0" fontAlgn="ctr">
              <a:buNone/>
            </a:pPr>
            <a:r>
              <a:rPr lang="en-US" sz="3200" dirty="0"/>
              <a:t>“Statistical thinking will one day be as necessary for efficient citizenship as the ability to read and write.” </a:t>
            </a:r>
          </a:p>
          <a:p>
            <a:pPr marL="234950" lvl="1" indent="0" fontAlgn="ctr">
              <a:buNone/>
            </a:pPr>
            <a:r>
              <a:rPr lang="en-US" sz="3200" dirty="0"/>
              <a:t>	</a:t>
            </a:r>
            <a:r>
              <a:rPr lang="en-US" sz="3200" dirty="0" smtClean="0"/>
              <a:t>-H.G. Wells</a:t>
            </a:r>
          </a:p>
          <a:p>
            <a:pPr marL="234950" lvl="1" indent="0" fontAlgn="ctr">
              <a:buNone/>
            </a:pPr>
            <a:endParaRPr lang="en-US" sz="3200" b="1" dirty="0" smtClean="0"/>
          </a:p>
          <a:p>
            <a:pPr marL="234950" lvl="1" indent="0" fontAlgn="ctr">
              <a:buNone/>
            </a:pPr>
            <a:r>
              <a:rPr lang="en-US" sz="3200" dirty="0"/>
              <a:t> “That day is upon us.” </a:t>
            </a:r>
            <a:br>
              <a:rPr lang="en-US" sz="3200" dirty="0"/>
            </a:br>
            <a:r>
              <a:rPr lang="en-US" sz="3200" dirty="0"/>
              <a:t>	-Doug </a:t>
            </a:r>
            <a:r>
              <a:rPr lang="en-US" sz="3200" dirty="0" smtClean="0"/>
              <a:t>Tyson</a:t>
            </a:r>
            <a:endParaRPr lang="en-US" sz="3200" b="1" dirty="0"/>
          </a:p>
        </p:txBody>
      </p:sp>
      <p:pic>
        <p:nvPicPr>
          <p:cNvPr id="4" name="Picture 2" descr="http://i.telegraph.co.uk/multimedia/archive/01486/wells_148666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86" y="2645207"/>
            <a:ext cx="3383280" cy="2118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4" descr="https://fbcdn-sphotos-h-a.akamaihd.net/hphotos-ak-xap1/v/t1.0-9/10404508_10152297598161298_1380351709906847119_n.jpg?oh=cdb12b8026dc4d61281ef7c97d674685&amp;oe=54ADBA5B&amp;__gda__=1422662670_78f235272f673f31a645d02a037900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694360"/>
            <a:ext cx="1923425" cy="19234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828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>
                <a:solidFill>
                  <a:schemeClr val="tx1"/>
                </a:solidFill>
              </a:rPr>
              <a:t>Target 1</a:t>
            </a:r>
            <a:r>
              <a:rPr lang="en-US" sz="2400" dirty="0">
                <a:solidFill>
                  <a:schemeClr val="tx1"/>
                </a:solidFill>
              </a:rPr>
              <a:t>: I can </a:t>
            </a:r>
            <a:r>
              <a:rPr lang="en-US" sz="2400" dirty="0" smtClean="0">
                <a:solidFill>
                  <a:schemeClr val="tx1"/>
                </a:solidFill>
              </a:rPr>
              <a:t>simulate an experiment using physical manipulatives.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Target 2</a:t>
            </a:r>
            <a:r>
              <a:rPr lang="en-US" sz="2400" dirty="0">
                <a:solidFill>
                  <a:schemeClr val="tx1"/>
                </a:solidFill>
              </a:rPr>
              <a:t>: I can simulate an experiment using </a:t>
            </a:r>
            <a:r>
              <a:rPr lang="en-US" sz="2400" dirty="0" smtClean="0">
                <a:solidFill>
                  <a:schemeClr val="tx1"/>
                </a:solidFill>
              </a:rPr>
              <a:t>technology.</a:t>
            </a: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Target 3</a:t>
            </a:r>
            <a:r>
              <a:rPr lang="en-US" sz="2400" dirty="0">
                <a:solidFill>
                  <a:schemeClr val="tx1"/>
                </a:solidFill>
              </a:rPr>
              <a:t>: I can make a decision from a simulation about the level of evidence against a null hypothesis.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969" y="3759657"/>
            <a:ext cx="3269921" cy="25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 smtClean="0"/>
              <a:t>pedagogical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4853133" cy="388077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When you look around a classroom, the people who are </a:t>
            </a:r>
            <a:r>
              <a:rPr lang="en-US" sz="2800" dirty="0" smtClean="0"/>
              <a:t>talking the most, thinking the most, and </a:t>
            </a:r>
            <a:r>
              <a:rPr lang="en-US" sz="2800" dirty="0"/>
              <a:t>the </a:t>
            </a:r>
            <a:r>
              <a:rPr lang="en-US" sz="2800" dirty="0" smtClean="0"/>
              <a:t>writing the most are the </a:t>
            </a:r>
            <a:r>
              <a:rPr lang="en-US" sz="2800" dirty="0"/>
              <a:t>ones who </a:t>
            </a:r>
            <a:r>
              <a:rPr lang="en-US" sz="2800" dirty="0" smtClean="0"/>
              <a:t>are learning the </a:t>
            </a:r>
            <a:r>
              <a:rPr lang="en-US" sz="2800" dirty="0"/>
              <a:t>most </a:t>
            </a:r>
            <a:r>
              <a:rPr lang="en-US" sz="2800" dirty="0" smtClean="0"/>
              <a:t>. 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http://www.princeton.edu/main/images/news/2012/08/sumjournalism_20120811_WritingWorkshops_064_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5596">
            <a:off x="5530468" y="2128704"/>
            <a:ext cx="5704368" cy="33630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858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#1: </a:t>
            </a:r>
            <a:br>
              <a:rPr lang="en-US" dirty="0" smtClean="0"/>
            </a:br>
            <a:r>
              <a:rPr lang="en-US" dirty="0" smtClean="0"/>
              <a:t>Smelling Parkinson’s Disease</a:t>
            </a:r>
            <a:endParaRPr lang="en-US" dirty="0"/>
          </a:p>
        </p:txBody>
      </p:sp>
      <p:pic>
        <p:nvPicPr>
          <p:cNvPr id="1028" name="Picture 4" descr="http://www.clipartbest.com/cliparts/7ca/KxG/7caKxGRn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853" y="2443810"/>
            <a:ext cx="4179757" cy="427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91" y="2053845"/>
            <a:ext cx="1888827" cy="239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6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#2: </a:t>
            </a:r>
            <a:br>
              <a:rPr lang="en-US" dirty="0" smtClean="0"/>
            </a:br>
            <a:r>
              <a:rPr lang="en-US" dirty="0" smtClean="0"/>
              <a:t>Bonus or Rebate?</a:t>
            </a:r>
            <a:endParaRPr lang="en-US" dirty="0"/>
          </a:p>
        </p:txBody>
      </p:sp>
      <p:pic>
        <p:nvPicPr>
          <p:cNvPr id="2050" name="Picture 2" descr="http://pngimg.com/upload/money_PNG35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811" y="1768288"/>
            <a:ext cx="4505418" cy="452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94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#3: </a:t>
            </a:r>
            <a:br>
              <a:rPr lang="en-US" dirty="0" smtClean="0"/>
            </a:br>
            <a:r>
              <a:rPr lang="en-US" dirty="0" smtClean="0"/>
              <a:t>Warming Up Body and Mind</a:t>
            </a:r>
            <a:endParaRPr lang="en-US" dirty="0"/>
          </a:p>
        </p:txBody>
      </p:sp>
      <p:pic>
        <p:nvPicPr>
          <p:cNvPr id="3074" name="Picture 2" descr="http://www.liberomedia.com.ar/ESPNE180/MIZUNO%2004/MAQUETAS/Mi%20Plan/Links/sobreexigido-recotados-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825" y="1270000"/>
            <a:ext cx="3739831" cy="456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cons.iconarchive.com/icons/custom-icon-design/pretty-office-10/512/Test-paper-ic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080" y="2581835"/>
            <a:ext cx="342899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0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#4: </a:t>
            </a:r>
            <a:br>
              <a:rPr lang="en-US" dirty="0" smtClean="0"/>
            </a:br>
            <a:r>
              <a:rPr lang="en-US" dirty="0" smtClean="0"/>
              <a:t>Effective Eye Drops?</a:t>
            </a:r>
            <a:endParaRPr lang="en-US" dirty="0"/>
          </a:p>
        </p:txBody>
      </p:sp>
      <p:pic>
        <p:nvPicPr>
          <p:cNvPr id="4098" name="Picture 2" descr="https://cdn2.hubspot.net/hubfs/372765/Images_previously_used_on_Blog/eye_drop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1797">
            <a:off x="4492166" y="2425143"/>
            <a:ext cx="4994649" cy="332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edia.mmm-online.com/images/2007/11/27/azasite_7048_704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46" y="2196543"/>
            <a:ext cx="3031378" cy="40923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84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340</TotalTime>
  <Words>449</Words>
  <Application>Microsoft Office PowerPoint</Application>
  <PresentationFormat>Widescreen</PresentationFormat>
  <Paragraphs>75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Trebuchet MS</vt:lpstr>
      <vt:lpstr>Wingdings 3</vt:lpstr>
      <vt:lpstr>Facet</vt:lpstr>
      <vt:lpstr>Office Theme</vt:lpstr>
      <vt:lpstr>Orchestrating Simulations in CC Statistics</vt:lpstr>
      <vt:lpstr>Speaker introductions</vt:lpstr>
      <vt:lpstr>Why should we teach statistics?</vt:lpstr>
      <vt:lpstr>Learning targets</vt:lpstr>
      <vt:lpstr>My pedagogical approach</vt:lpstr>
      <vt:lpstr>Experiment #1:  Smelling Parkinson’s Disease</vt:lpstr>
      <vt:lpstr>Experiment #2:  Bonus or Rebate?</vt:lpstr>
      <vt:lpstr>Experiment #3:  Warming Up Body and Mind</vt:lpstr>
      <vt:lpstr>Experiment #4:  Effective Eye Drops?</vt:lpstr>
      <vt:lpstr>Learning targets</vt:lpstr>
      <vt:lpstr>Statistical literacy</vt:lpstr>
      <vt:lpstr>Contact us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Orchestrating Simulations in CC Statistics</dc:title>
  <dc:creator>Doug Tyson</dc:creator>
  <cp:lastModifiedBy>Doug Tyson</cp:lastModifiedBy>
  <cp:revision>25</cp:revision>
  <dcterms:created xsi:type="dcterms:W3CDTF">2015-11-01T23:44:40Z</dcterms:created>
  <dcterms:modified xsi:type="dcterms:W3CDTF">2015-11-05T05:57:13Z</dcterms:modified>
</cp:coreProperties>
</file>