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57" r:id="rId1"/>
    <p:sldMasterId id="2147483969" r:id="rId2"/>
  </p:sldMasterIdLst>
  <p:sldIdLst>
    <p:sldId id="256" r:id="rId3"/>
    <p:sldId id="257" r:id="rId4"/>
    <p:sldId id="259" r:id="rId5"/>
    <p:sldId id="267" r:id="rId6"/>
    <p:sldId id="269" r:id="rId7"/>
    <p:sldId id="260" r:id="rId8"/>
    <p:sldId id="271" r:id="rId9"/>
    <p:sldId id="261" r:id="rId10"/>
    <p:sldId id="272" r:id="rId11"/>
    <p:sldId id="262" r:id="rId12"/>
    <p:sldId id="273" r:id="rId13"/>
    <p:sldId id="266" r:id="rId14"/>
    <p:sldId id="258" r:id="rId15"/>
    <p:sldId id="264" r:id="rId16"/>
    <p:sldId id="274" r:id="rId17"/>
    <p:sldId id="275" r:id="rId18"/>
    <p:sldId id="27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2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39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127330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437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4993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597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3378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717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668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55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4302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0879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191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3915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9996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1359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350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350117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58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083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776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020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046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92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3B2D6AA8-0973-4244-9DA3-BBDAD23472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050AC152-8C75-CA45-BDC9-D93C6E21E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661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D6AA8-0973-4244-9DA3-BBDAD23472B0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AC152-8C75-CA45-BDC9-D93C6E21E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31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71" r:id="rId2"/>
    <p:sldLayoutId id="2147483972" r:id="rId3"/>
    <p:sldLayoutId id="2147483973" r:id="rId4"/>
    <p:sldLayoutId id="2147483974" r:id="rId5"/>
    <p:sldLayoutId id="2147483975" r:id="rId6"/>
    <p:sldLayoutId id="2147483976" r:id="rId7"/>
    <p:sldLayoutId id="2147483977" r:id="rId8"/>
    <p:sldLayoutId id="2147483978" r:id="rId9"/>
    <p:sldLayoutId id="2147483979" r:id="rId10"/>
    <p:sldLayoutId id="214748398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ncbi.nlm.nih.gov/pubmed/11376175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luke.wilcox.779" TargetMode="External"/><Relationship Id="rId3" Type="http://schemas.openxmlformats.org/officeDocument/2006/relationships/hyperlink" Target="https://www.facebook.com/tyson.doug" TargetMode="External"/><Relationship Id="rId7" Type="http://schemas.openxmlformats.org/officeDocument/2006/relationships/hyperlink" Target="mailto:luke.wilcox@gmail.com" TargetMode="External"/><Relationship Id="rId12" Type="http://schemas.openxmlformats.org/officeDocument/2006/relationships/image" Target="../media/image17.jpeg"/><Relationship Id="rId2" Type="http://schemas.openxmlformats.org/officeDocument/2006/relationships/hyperlink" Target="mailto:tyson.doug@gmail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rtysonstats.com" TargetMode="External"/><Relationship Id="rId11" Type="http://schemas.openxmlformats.org/officeDocument/2006/relationships/image" Target="../media/image16.jpeg"/><Relationship Id="rId5" Type="http://schemas.openxmlformats.org/officeDocument/2006/relationships/hyperlink" Target="http://www.linkedin.com/pub/doug-tyson/1b/687/819/" TargetMode="External"/><Relationship Id="rId10" Type="http://schemas.openxmlformats.org/officeDocument/2006/relationships/hyperlink" Target="http://thestatsmedic.com/" TargetMode="External"/><Relationship Id="rId4" Type="http://schemas.openxmlformats.org/officeDocument/2006/relationships/hyperlink" Target="https://twitter.com/tyson_doug" TargetMode="External"/><Relationship Id="rId9" Type="http://schemas.openxmlformats.org/officeDocument/2006/relationships/hyperlink" Target="https://twitter.com/wilcoxl22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stapplet.com/SP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9484" y="2404534"/>
            <a:ext cx="8304519" cy="1646302"/>
          </a:xfrm>
        </p:spPr>
        <p:txBody>
          <a:bodyPr>
            <a:normAutofit fontScale="90000"/>
          </a:bodyPr>
          <a:lstStyle/>
          <a:p>
            <a:r>
              <a:rPr lang="en-US" dirty="0"/>
              <a:t>Orchestrating Simulations in CC Statistics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>
              <a:tabLst>
                <a:tab pos="7546975" algn="r"/>
              </a:tabLst>
            </a:pPr>
            <a:r>
              <a:rPr lang="en-US" sz="4000" dirty="0"/>
              <a:t>Doug Tyson	Luke Wilcox</a:t>
            </a:r>
          </a:p>
        </p:txBody>
      </p:sp>
      <p:pic>
        <p:nvPicPr>
          <p:cNvPr id="4" name="Picture 2" descr="http://magazine.amstat.org/wp-content/uploads/2016/01/LOGO-FINALBRAND_Tagline-un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0020">
            <a:off x="7365961" y="568963"/>
            <a:ext cx="4519872" cy="16098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Picture 4" descr="http://thisisstatistics.org/wp-content/uploads/2014/07/logo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003" y="2951251"/>
            <a:ext cx="2464802" cy="246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742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Simulation #3: </a:t>
            </a:r>
            <a:br>
              <a:rPr lang="en-US" dirty="0"/>
            </a:br>
            <a:r>
              <a:rPr lang="en-US" dirty="0"/>
              <a:t>B is For Botox (and Back Pain)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53246" y="1843722"/>
            <a:ext cx="8828009" cy="5166678"/>
            <a:chOff x="453246" y="1843722"/>
            <a:chExt cx="8828009" cy="5166678"/>
          </a:xfrm>
        </p:grpSpPr>
        <p:pic>
          <p:nvPicPr>
            <p:cNvPr id="2052" name="Picture 4" descr="Image result for back pain cartoon 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6246" y="1843722"/>
              <a:ext cx="3875009" cy="5166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Image result for botox 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246" y="1843722"/>
              <a:ext cx="4953000" cy="1657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" name="Straight Arrow Connector 7"/>
          <p:cNvCxnSpPr>
            <a:stCxn id="2054" idx="2"/>
          </p:cNvCxnSpPr>
          <p:nvPr/>
        </p:nvCxnSpPr>
        <p:spPr>
          <a:xfrm>
            <a:off x="2929746" y="3501072"/>
            <a:ext cx="3646997" cy="628105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070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28800"/>
            <a:ext cx="7416302" cy="4351337"/>
          </a:xfrm>
        </p:spPr>
        <p:txBody>
          <a:bodyPr>
            <a:normAutofit/>
          </a:bodyPr>
          <a:lstStyle/>
          <a:p>
            <a:r>
              <a:rPr lang="en-US" sz="2800" dirty="0"/>
              <a:t>Emphasize the null hypothesis!</a:t>
            </a:r>
          </a:p>
          <a:p>
            <a:r>
              <a:rPr lang="en-US" sz="2800" dirty="0"/>
              <a:t>“No effect” vs. “same effect”</a:t>
            </a:r>
          </a:p>
          <a:p>
            <a:r>
              <a:rPr lang="en-US" sz="2800" dirty="0"/>
              <a:t>Make dotplots before using technology to simulate</a:t>
            </a:r>
          </a:p>
          <a:p>
            <a:r>
              <a:rPr lang="en-US" sz="2800" dirty="0"/>
              <a:t>Color-code your cards</a:t>
            </a:r>
          </a:p>
          <a:p>
            <a:r>
              <a:rPr lang="en-US" sz="2800" dirty="0"/>
              <a:t>Original study:</a:t>
            </a:r>
            <a:br>
              <a:rPr lang="en-US" sz="2800" dirty="0"/>
            </a:br>
            <a:r>
              <a:rPr lang="en-US" sz="2400" dirty="0">
                <a:hlinkClick r:id="rId2"/>
              </a:rPr>
              <a:t>https://www.ncbi.nlm.nih.gov/pubmed/11376175</a:t>
            </a:r>
            <a:endParaRPr lang="en-US" sz="2400" dirty="0"/>
          </a:p>
        </p:txBody>
      </p:sp>
      <p:pic>
        <p:nvPicPr>
          <p:cNvPr id="4" name="Picture 2" descr="Notepad, Memo, Pencil, Writing, Note, Author, Publis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686" y="605641"/>
            <a:ext cx="2957825" cy="315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000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targets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tx1"/>
                </a:solidFill>
              </a:rPr>
              <a:t>Target 1</a:t>
            </a:r>
            <a:r>
              <a:rPr lang="en-US" sz="2400" dirty="0">
                <a:solidFill>
                  <a:schemeClr val="tx1"/>
                </a:solidFill>
              </a:rPr>
              <a:t>: I can simulate a random process using physical manipulatives.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Target 2</a:t>
            </a:r>
            <a:r>
              <a:rPr lang="en-US" sz="2400" dirty="0">
                <a:solidFill>
                  <a:schemeClr val="tx1"/>
                </a:solidFill>
              </a:rPr>
              <a:t>: I can simulate a random process using technology.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Target 3</a:t>
            </a:r>
            <a:r>
              <a:rPr lang="en-US" sz="2400" dirty="0">
                <a:solidFill>
                  <a:schemeClr val="tx1"/>
                </a:solidFill>
              </a:rPr>
              <a:t>: I can make a decision from a simulation about the evidence against a null hypothesis.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969" y="3759657"/>
            <a:ext cx="3269921" cy="251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721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Statistical literacy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5128555" cy="3880773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“Even if you believe that every student can’t learn statistics, I believe school policy should operate as if they can.”</a:t>
            </a:r>
          </a:p>
          <a:p>
            <a:endParaRPr lang="en-US" dirty="0"/>
          </a:p>
        </p:txBody>
      </p:sp>
      <p:pic>
        <p:nvPicPr>
          <p:cNvPr id="4" name="Picture 2" descr="http://www.amesa.org.za/AMESA2013/Usisk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265" y="1812835"/>
            <a:ext cx="3893911" cy="37084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1003508" y="4654398"/>
            <a:ext cx="5029200" cy="629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en-US" sz="3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Zalman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Usiskin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ICOTS9</a:t>
            </a:r>
          </a:p>
        </p:txBody>
      </p:sp>
    </p:spTree>
    <p:extLst>
      <p:ext uri="{BB962C8B-B14F-4D97-AF65-F5344CB8AC3E}">
        <p14:creationId xmlns:p14="http://schemas.microsoft.com/office/powerpoint/2010/main" val="184444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4458"/>
          </a:xfrm>
        </p:spPr>
        <p:txBody>
          <a:bodyPr>
            <a:normAutofit/>
          </a:bodyPr>
          <a:lstStyle/>
          <a:p>
            <a:r>
              <a:rPr lang="en-US" dirty="0"/>
              <a:t>Contact us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77334" y="1445439"/>
            <a:ext cx="4114768" cy="2467529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3000" b="1" dirty="0">
                <a:solidFill>
                  <a:schemeClr val="accent4"/>
                </a:solidFill>
              </a:rPr>
              <a:t>Doug Tyson</a:t>
            </a:r>
            <a:r>
              <a:rPr lang="en-US" sz="2600" dirty="0"/>
              <a:t>	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Email: </a:t>
            </a:r>
            <a:r>
              <a:rPr lang="en-US" sz="1900" dirty="0">
                <a:hlinkClick r:id="rId2"/>
              </a:rPr>
              <a:t>tyson.doug@gmail.com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FB: </a:t>
            </a:r>
            <a:r>
              <a:rPr lang="en-US" sz="1900" dirty="0">
                <a:hlinkClick r:id="rId3"/>
              </a:rPr>
              <a:t>tyson.doug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Twitter: </a:t>
            </a:r>
            <a:r>
              <a:rPr lang="en-US" sz="1900" dirty="0">
                <a:hlinkClick r:id="rId4"/>
              </a:rPr>
              <a:t>@</a:t>
            </a:r>
            <a:r>
              <a:rPr lang="en-US" sz="1900" dirty="0" err="1">
                <a:hlinkClick r:id="rId4"/>
              </a:rPr>
              <a:t>tyson_doug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LI: </a:t>
            </a:r>
            <a:r>
              <a:rPr lang="en-US" sz="1900" dirty="0">
                <a:hlinkClick r:id="rId5"/>
              </a:rPr>
              <a:t>tyson.doug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URL: </a:t>
            </a:r>
            <a:r>
              <a:rPr lang="en-US" sz="1900" dirty="0">
                <a:hlinkClick r:id="rId6"/>
              </a:rPr>
              <a:t>MrTysonStats.com</a:t>
            </a:r>
            <a:endParaRPr lang="en-US" sz="1900" dirty="0"/>
          </a:p>
          <a:p>
            <a:pPr marL="514350" indent="-514350">
              <a:buNone/>
            </a:pPr>
            <a:endParaRPr lang="en-US" sz="2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77334" y="4001104"/>
            <a:ext cx="4114768" cy="24675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Font typeface="Wingdings 3" charset="2"/>
              <a:buNone/>
              <a:tabLst>
                <a:tab pos="2743200" algn="r"/>
                <a:tab pos="2979738" algn="l"/>
              </a:tabLst>
            </a:pPr>
            <a:r>
              <a:rPr lang="en-US" sz="3300" b="1" dirty="0">
                <a:solidFill>
                  <a:schemeClr val="accent4"/>
                </a:solidFill>
              </a:rPr>
              <a:t>Luke Wilcox</a:t>
            </a:r>
            <a:r>
              <a:rPr lang="en-US" sz="2600" dirty="0"/>
              <a:t>	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 3" charset="2"/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Email: </a:t>
            </a:r>
            <a:r>
              <a:rPr lang="en-US" sz="1900" dirty="0">
                <a:hlinkClick r:id="rId7"/>
              </a:rPr>
              <a:t>luke.wilcox@gmail.com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FB: </a:t>
            </a:r>
            <a:r>
              <a:rPr lang="en-US" sz="1900" dirty="0">
                <a:hlinkClick r:id="rId8"/>
              </a:rPr>
              <a:t>luke.wilcox.779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 3" charset="2"/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Twitter: </a:t>
            </a:r>
            <a:r>
              <a:rPr lang="en-US" sz="1900" dirty="0">
                <a:hlinkClick r:id="rId9"/>
              </a:rPr>
              <a:t>@wilcoxl22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 3" charset="2"/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URL: </a:t>
            </a:r>
            <a:r>
              <a:rPr lang="en-US" sz="1900" dirty="0">
                <a:hlinkClick r:id="rId10"/>
              </a:rPr>
              <a:t>TheStatsMedic.com</a:t>
            </a:r>
            <a:endParaRPr lang="en-US" sz="1900" dirty="0"/>
          </a:p>
        </p:txBody>
      </p:sp>
      <p:pic>
        <p:nvPicPr>
          <p:cNvPr id="6" name="Picture 2" descr="https://fbcdn-sphotos-b-a.akamaihd.net/hphotos-ak-xpa1/v/t1.0-9/1002908_10151619527511298_1247404229_n.jpg?oh=17d5638d32ff9b3572350ba206e5754d&amp;oe=54C7453B&amp;__gda__=1420602340_ef112dd8a22812caf0a79eb3c000fa5e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5676">
            <a:off x="5100091" y="664194"/>
            <a:ext cx="2488055" cy="33174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098" name="Picture 2" descr="Luke Wilcox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907" y="3920255"/>
            <a:ext cx="2548378" cy="25483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911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CMC AP Stats Lunch Meeting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 defTabSz="273239">
              <a:buNone/>
              <a:tabLst>
                <a:tab pos="267881" algn="l"/>
                <a:tab pos="544692" algn="l"/>
                <a:tab pos="812573" algn="l"/>
                <a:tab pos="1089383" algn="l"/>
                <a:tab pos="1366194" algn="l"/>
                <a:tab pos="1634075" algn="l"/>
                <a:tab pos="1910885" algn="l"/>
                <a:tab pos="2178766" algn="l"/>
                <a:tab pos="2455577" algn="l"/>
                <a:tab pos="2732387" algn="l"/>
                <a:tab pos="3000268" algn="l"/>
                <a:tab pos="3277079" algn="l"/>
              </a:tabLst>
              <a:defRPr sz="408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5100" dirty="0"/>
              <a:t>Saturday, Palm Canyon, Hilton</a:t>
            </a:r>
          </a:p>
          <a:p>
            <a:pPr marL="0" indent="0" algn="ctr" defTabSz="273239">
              <a:buNone/>
              <a:tabLst>
                <a:tab pos="267881" algn="l"/>
                <a:tab pos="544692" algn="l"/>
                <a:tab pos="812573" algn="l"/>
                <a:tab pos="1089383" algn="l"/>
                <a:tab pos="1366194" algn="l"/>
                <a:tab pos="1634075" algn="l"/>
                <a:tab pos="1910885" algn="l"/>
                <a:tab pos="2178766" algn="l"/>
                <a:tab pos="2455577" algn="l"/>
                <a:tab pos="2732387" algn="l"/>
                <a:tab pos="3000268" algn="l"/>
                <a:tab pos="3277079" algn="l"/>
              </a:tabLst>
              <a:defRPr sz="408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5100" dirty="0"/>
              <a:t>12:15-1:00</a:t>
            </a:r>
          </a:p>
          <a:p>
            <a:pPr marL="0" indent="0" algn="ctr" defTabSz="273239">
              <a:buNone/>
              <a:tabLst>
                <a:tab pos="267881" algn="l"/>
                <a:tab pos="544692" algn="l"/>
                <a:tab pos="812573" algn="l"/>
                <a:tab pos="1089383" algn="l"/>
                <a:tab pos="1366194" algn="l"/>
                <a:tab pos="1634075" algn="l"/>
                <a:tab pos="1910885" algn="l"/>
                <a:tab pos="2178766" algn="l"/>
                <a:tab pos="2455577" algn="l"/>
                <a:tab pos="2732387" algn="l"/>
                <a:tab pos="3000268" algn="l"/>
                <a:tab pos="3277079" algn="l"/>
              </a:tabLst>
              <a:defRPr sz="408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5100" dirty="0"/>
              <a:t>Please grab your lunch and join us!</a:t>
            </a:r>
          </a:p>
          <a:p>
            <a:pPr defTabSz="273239">
              <a:tabLst>
                <a:tab pos="267881" algn="l"/>
                <a:tab pos="544692" algn="l"/>
                <a:tab pos="812573" algn="l"/>
                <a:tab pos="1089383" algn="l"/>
                <a:tab pos="1366194" algn="l"/>
                <a:tab pos="1634075" algn="l"/>
                <a:tab pos="1910885" algn="l"/>
                <a:tab pos="2178766" algn="l"/>
                <a:tab pos="2455577" algn="l"/>
                <a:tab pos="2732387" algn="l"/>
                <a:tab pos="3000268" algn="l"/>
                <a:tab pos="3277079" algn="l"/>
              </a:tabLst>
              <a:defRPr sz="4080">
                <a:latin typeface="Helvetica"/>
                <a:ea typeface="Helvetica"/>
                <a:cs typeface="Helvetica"/>
                <a:sym typeface="Helvetica"/>
              </a:defRPr>
            </a:pPr>
            <a:endParaRPr lang="en-US" dirty="0"/>
          </a:p>
          <a:p>
            <a:pPr defTabSz="273239">
              <a:tabLst>
                <a:tab pos="267881" algn="l"/>
                <a:tab pos="544692" algn="l"/>
                <a:tab pos="812573" algn="l"/>
                <a:tab pos="1089383" algn="l"/>
                <a:tab pos="1366194" algn="l"/>
                <a:tab pos="1634075" algn="l"/>
                <a:tab pos="1910885" algn="l"/>
                <a:tab pos="2178766" algn="l"/>
                <a:tab pos="2455577" algn="l"/>
                <a:tab pos="2732387" algn="l"/>
                <a:tab pos="3000268" algn="l"/>
                <a:tab pos="3277079" algn="l"/>
              </a:tabLst>
              <a:defRPr sz="408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/>
              <a:t>Q &amp; A</a:t>
            </a:r>
          </a:p>
          <a:p>
            <a:pPr defTabSz="273239">
              <a:tabLst>
                <a:tab pos="267881" algn="l"/>
                <a:tab pos="544692" algn="l"/>
                <a:tab pos="812573" algn="l"/>
                <a:tab pos="1089383" algn="l"/>
                <a:tab pos="1366194" algn="l"/>
                <a:tab pos="1634075" algn="l"/>
                <a:tab pos="1910885" algn="l"/>
                <a:tab pos="2178766" algn="l"/>
                <a:tab pos="2455577" algn="l"/>
                <a:tab pos="2732387" algn="l"/>
                <a:tab pos="3000268" algn="l"/>
                <a:tab pos="3277079" algn="l"/>
              </a:tabLst>
              <a:defRPr sz="408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/>
              <a:t>AP Stats announcements</a:t>
            </a:r>
          </a:p>
          <a:p>
            <a:pPr defTabSz="273239">
              <a:tabLst>
                <a:tab pos="267881" algn="l"/>
                <a:tab pos="544692" algn="l"/>
                <a:tab pos="812573" algn="l"/>
                <a:tab pos="1089383" algn="l"/>
                <a:tab pos="1366194" algn="l"/>
                <a:tab pos="1634075" algn="l"/>
                <a:tab pos="1910885" algn="l"/>
                <a:tab pos="2178766" algn="l"/>
                <a:tab pos="2455577" algn="l"/>
                <a:tab pos="2732387" algn="l"/>
                <a:tab pos="3000268" algn="l"/>
                <a:tab pos="3277079" algn="l"/>
              </a:tabLst>
              <a:defRPr sz="408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/>
              <a:t>Guest Speaker: Roxy Peck!!!!</a:t>
            </a:r>
          </a:p>
          <a:p>
            <a:pPr defTabSz="273239">
              <a:tabLst>
                <a:tab pos="267881" algn="l"/>
                <a:tab pos="544692" algn="l"/>
                <a:tab pos="812573" algn="l"/>
                <a:tab pos="1089383" algn="l"/>
                <a:tab pos="1366194" algn="l"/>
                <a:tab pos="1634075" algn="l"/>
                <a:tab pos="1910885" algn="l"/>
                <a:tab pos="2178766" algn="l"/>
                <a:tab pos="2455577" algn="l"/>
                <a:tab pos="2732387" algn="l"/>
                <a:tab pos="3000268" algn="l"/>
                <a:tab pos="3277079" algn="l"/>
              </a:tabLst>
              <a:defRPr sz="408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/>
              <a:t>Former chief reader, Cal Poly SLO statistics professor, emeritus</a:t>
            </a:r>
          </a:p>
          <a:p>
            <a:pPr defTabSz="273239">
              <a:tabLst>
                <a:tab pos="267881" algn="l"/>
                <a:tab pos="544692" algn="l"/>
                <a:tab pos="812573" algn="l"/>
                <a:tab pos="1089383" algn="l"/>
                <a:tab pos="1366194" algn="l"/>
                <a:tab pos="1634075" algn="l"/>
                <a:tab pos="1910885" algn="l"/>
                <a:tab pos="2178766" algn="l"/>
                <a:tab pos="2455577" algn="l"/>
                <a:tab pos="2732387" algn="l"/>
                <a:tab pos="3000268" algn="l"/>
                <a:tab pos="3277079" algn="l"/>
              </a:tabLst>
              <a:defRPr sz="408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/>
              <a:t>Publisher </a:t>
            </a:r>
            <a:r>
              <a:rPr lang="en-US" dirty="0" err="1"/>
              <a:t>give-aways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4088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 Your Calendar!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3:15pm Session Cancelled: 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“What If? Structured Questioning for Understanding”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-</a:t>
            </a:r>
            <a:r>
              <a:rPr lang="en-US" sz="2400" b="1" dirty="0" err="1">
                <a:solidFill>
                  <a:srgbClr val="FF0000"/>
                </a:solidFill>
              </a:rPr>
              <a:t>Molesky</a:t>
            </a:r>
            <a:r>
              <a:rPr lang="en-US" sz="2400" b="1" dirty="0">
                <a:solidFill>
                  <a:srgbClr val="FF0000"/>
                </a:solidFill>
              </a:rPr>
              <a:t>/Tyson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b="1" dirty="0">
                <a:solidFill>
                  <a:srgbClr val="00B050"/>
                </a:solidFill>
              </a:rPr>
              <a:t>At 3:15pm Go here instead: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B050"/>
                </a:solidFill>
              </a:rPr>
              <a:t>“Developing an Understanding of Sampling Variability”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B050"/>
                </a:solidFill>
              </a:rPr>
              <a:t>Renaissance Andreas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B050"/>
                </a:solidFill>
              </a:rPr>
              <a:t>- Roxy Peck (We knew we couldn’t compete…)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170" name="Picture 2" descr="Image result for canceled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948" y="1028541"/>
            <a:ext cx="3994120" cy="180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849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5644" y="820874"/>
            <a:ext cx="8432979" cy="7700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0                  1                  2                  3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805360" y="4011292"/>
            <a:ext cx="2504343" cy="13139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524000" y="1483197"/>
            <a:ext cx="9108728" cy="6858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Send your text message to this Phone Number:  37607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335095" y="-79933"/>
            <a:ext cx="7481719" cy="1277663"/>
            <a:chOff x="-110886" y="1360189"/>
            <a:chExt cx="7481719" cy="1277663"/>
          </a:xfrm>
        </p:grpSpPr>
        <p:sp>
          <p:nvSpPr>
            <p:cNvPr id="5" name="Subtitle 2"/>
            <p:cNvSpPr txBox="1">
              <a:spLocks/>
            </p:cNvSpPr>
            <p:nvPr/>
          </p:nvSpPr>
          <p:spPr>
            <a:xfrm>
              <a:off x="-110886" y="1360189"/>
              <a:ext cx="1889850" cy="127302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b="1" dirty="0">
                  <a:solidFill>
                    <a:srgbClr val="FFFFFF"/>
                  </a:solidFill>
                </a:rPr>
                <a:t>Strongly </a:t>
              </a:r>
            </a:p>
            <a:p>
              <a:r>
                <a:rPr lang="en-US" sz="2800" b="1" dirty="0">
                  <a:solidFill>
                    <a:srgbClr val="FFFFFF"/>
                  </a:solidFill>
                </a:rPr>
                <a:t>Disagree</a:t>
              </a:r>
            </a:p>
          </p:txBody>
        </p:sp>
        <p:sp>
          <p:nvSpPr>
            <p:cNvPr id="7" name="Subtitle 2"/>
            <p:cNvSpPr txBox="1">
              <a:spLocks/>
            </p:cNvSpPr>
            <p:nvPr/>
          </p:nvSpPr>
          <p:spPr>
            <a:xfrm>
              <a:off x="5480983" y="1364831"/>
              <a:ext cx="1889850" cy="127302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>
                  <a:solidFill>
                    <a:srgbClr val="FFFFFF"/>
                  </a:solidFill>
                </a:rPr>
                <a:t>Strongly </a:t>
              </a:r>
            </a:p>
            <a:p>
              <a:r>
                <a:rPr lang="en-US" sz="2800" dirty="0">
                  <a:solidFill>
                    <a:srgbClr val="FFFFFF"/>
                  </a:solidFill>
                </a:rPr>
                <a:t>Agree</a:t>
              </a:r>
            </a:p>
          </p:txBody>
        </p:sp>
        <p:sp>
          <p:nvSpPr>
            <p:cNvPr id="8" name="Subtitle 2"/>
            <p:cNvSpPr txBox="1">
              <a:spLocks/>
            </p:cNvSpPr>
            <p:nvPr/>
          </p:nvSpPr>
          <p:spPr>
            <a:xfrm>
              <a:off x="1727184" y="1633290"/>
              <a:ext cx="1889850" cy="61760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>
                  <a:solidFill>
                    <a:srgbClr val="FFFFFF"/>
                  </a:solidFill>
                </a:rPr>
                <a:t>Disagree</a:t>
              </a:r>
            </a:p>
          </p:txBody>
        </p:sp>
        <p:sp>
          <p:nvSpPr>
            <p:cNvPr id="10" name="Subtitle 2"/>
            <p:cNvSpPr txBox="1">
              <a:spLocks/>
            </p:cNvSpPr>
            <p:nvPr/>
          </p:nvSpPr>
          <p:spPr>
            <a:xfrm>
              <a:off x="3617034" y="1653577"/>
              <a:ext cx="1889850" cy="63125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>
                  <a:solidFill>
                    <a:srgbClr val="FFFFFF"/>
                  </a:solidFill>
                </a:rPr>
                <a:t>Agree</a:t>
              </a:r>
            </a:p>
          </p:txBody>
        </p:sp>
      </p:grpSp>
      <p:cxnSp>
        <p:nvCxnSpPr>
          <p:cNvPr id="12" name="Straight Connector 11"/>
          <p:cNvCxnSpPr/>
          <p:nvPr/>
        </p:nvCxnSpPr>
        <p:spPr>
          <a:xfrm flipV="1">
            <a:off x="1516372" y="2165860"/>
            <a:ext cx="9116356" cy="1365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 txBox="1">
            <a:spLocks/>
          </p:cNvSpPr>
          <p:nvPr/>
        </p:nvSpPr>
        <p:spPr>
          <a:xfrm>
            <a:off x="2606049" y="4239047"/>
            <a:ext cx="2516716" cy="10787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rgbClr val="000000"/>
                </a:solidFill>
              </a:rPr>
              <a:t>Speaker was well-prepared and knowledgeable (0-3)</a:t>
            </a: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3950032" y="2192373"/>
            <a:ext cx="2797072" cy="10787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chemeClr val="tx1"/>
                </a:solidFill>
              </a:rPr>
              <a:t>Speaker was engaging and an effective presenter (0-3)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5768703" y="4224625"/>
            <a:ext cx="2719436" cy="107871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rgbClr val="000000"/>
                </a:solidFill>
              </a:rPr>
              <a:t>Session matched title and description in program book (0-3)</a:t>
            </a: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7666705" y="2239072"/>
            <a:ext cx="2288654" cy="107871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rgbClr val="FF0000"/>
                </a:solidFill>
              </a:rPr>
              <a:t>Other comments, suggestions, or feedback (words)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4100284" y="3990602"/>
            <a:ext cx="620370" cy="2906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440200" y="3271084"/>
            <a:ext cx="0" cy="3817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6194148" y="3970652"/>
            <a:ext cx="552956" cy="3106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9" idx="2"/>
          </p:cNvCxnSpPr>
          <p:nvPr/>
        </p:nvCxnSpPr>
        <p:spPr>
          <a:xfrm flipH="1">
            <a:off x="8616576" y="3317782"/>
            <a:ext cx="194456" cy="3350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1502261" y="5341930"/>
            <a:ext cx="9116356" cy="1365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1885643" y="3396273"/>
            <a:ext cx="8266926" cy="793542"/>
            <a:chOff x="349634" y="3624501"/>
            <a:chExt cx="8266926" cy="793542"/>
          </a:xfrm>
        </p:grpSpPr>
        <p:sp>
          <p:nvSpPr>
            <p:cNvPr id="13" name="Subtitle 2"/>
            <p:cNvSpPr txBox="1">
              <a:spLocks/>
            </p:cNvSpPr>
            <p:nvPr/>
          </p:nvSpPr>
          <p:spPr>
            <a:xfrm>
              <a:off x="349634" y="3624501"/>
              <a:ext cx="8266926" cy="75100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                           </a:t>
              </a:r>
              <a:r>
                <a:rPr lang="en-US" dirty="0">
                  <a:solidFill>
                    <a:srgbClr val="A6A6A6"/>
                  </a:solidFill>
                </a:rPr>
                <a:t>___ ___ ___             ___________ </a:t>
              </a:r>
              <a:endParaRPr lang="en-US" dirty="0"/>
            </a:p>
          </p:txBody>
        </p:sp>
        <p:sp>
          <p:nvSpPr>
            <p:cNvPr id="27" name="Subtitle 2"/>
            <p:cNvSpPr txBox="1">
              <a:spLocks/>
            </p:cNvSpPr>
            <p:nvPr/>
          </p:nvSpPr>
          <p:spPr>
            <a:xfrm>
              <a:off x="438933" y="3667036"/>
              <a:ext cx="1568781" cy="75100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u="sng" dirty="0">
                  <a:solidFill>
                    <a:schemeClr val="bg1">
                      <a:lumMod val="65000"/>
                    </a:schemeClr>
                  </a:solidFill>
                </a:rPr>
                <a:t> </a:t>
              </a:r>
              <a:r>
                <a:rPr lang="en-US" u="sng" dirty="0"/>
                <a:t>580687</a:t>
              </a:r>
              <a:r>
                <a:rPr lang="en-US" u="sng" dirty="0">
                  <a:solidFill>
                    <a:schemeClr val="bg1">
                      <a:lumMod val="65000"/>
                    </a:schemeClr>
                  </a:solidFill>
                </a:rPr>
                <a:t>  </a:t>
              </a:r>
              <a:r>
                <a:rPr lang="en-US" dirty="0">
                  <a:solidFill>
                    <a:schemeClr val="bg1">
                      <a:lumMod val="65000"/>
                    </a:schemeClr>
                  </a:solidFill>
                </a:rPr>
                <a:t>       </a:t>
              </a:r>
            </a:p>
          </p:txBody>
        </p:sp>
      </p:grpSp>
      <p:sp>
        <p:nvSpPr>
          <p:cNvPr id="34" name="Subtitle 2"/>
          <p:cNvSpPr txBox="1">
            <a:spLocks/>
          </p:cNvSpPr>
          <p:nvPr/>
        </p:nvSpPr>
        <p:spPr>
          <a:xfrm>
            <a:off x="2353370" y="5304143"/>
            <a:ext cx="9532252" cy="6420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i="1" dirty="0"/>
              <a:t>Example</a:t>
            </a:r>
            <a:r>
              <a:rPr lang="en-US" dirty="0"/>
              <a:t>:   </a:t>
            </a:r>
            <a:r>
              <a:rPr lang="en-US" dirty="0">
                <a:solidFill>
                  <a:srgbClr val="0000FF"/>
                </a:solidFill>
              </a:rPr>
              <a:t>38102</a:t>
            </a:r>
            <a:r>
              <a:rPr lang="en-US" dirty="0"/>
              <a:t>  </a:t>
            </a:r>
            <a:r>
              <a:rPr lang="en-US" dirty="0">
                <a:solidFill>
                  <a:srgbClr val="000000"/>
                </a:solidFill>
              </a:rPr>
              <a:t>323 </a:t>
            </a:r>
            <a:r>
              <a:rPr lang="en-US" dirty="0">
                <a:solidFill>
                  <a:srgbClr val="FF0000"/>
                </a:solidFill>
              </a:rPr>
              <a:t>  Inspiring, good content</a:t>
            </a:r>
            <a:endParaRPr lang="en-US" dirty="0"/>
          </a:p>
        </p:txBody>
      </p:sp>
      <p:sp>
        <p:nvSpPr>
          <p:cNvPr id="40" name="Subtitle 2"/>
          <p:cNvSpPr txBox="1">
            <a:spLocks/>
          </p:cNvSpPr>
          <p:nvPr/>
        </p:nvSpPr>
        <p:spPr>
          <a:xfrm>
            <a:off x="1524000" y="2204827"/>
            <a:ext cx="2288654" cy="107871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2200" dirty="0">
              <a:solidFill>
                <a:srgbClr val="0000FF"/>
              </a:solidFill>
            </a:endParaRP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rgbClr val="0000FF"/>
                </a:solidFill>
              </a:rPr>
              <a:t>poll code 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rgbClr val="0000FF"/>
                </a:solidFill>
              </a:rPr>
              <a:t>for this session</a:t>
            </a:r>
          </a:p>
        </p:txBody>
      </p:sp>
      <p:cxnSp>
        <p:nvCxnSpPr>
          <p:cNvPr id="41" name="Straight Arrow Connector 40"/>
          <p:cNvCxnSpPr>
            <a:stCxn id="40" idx="2"/>
          </p:cNvCxnSpPr>
          <p:nvPr/>
        </p:nvCxnSpPr>
        <p:spPr>
          <a:xfrm>
            <a:off x="2668328" y="3283537"/>
            <a:ext cx="241367" cy="29796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Subtitle 2"/>
          <p:cNvSpPr txBox="1">
            <a:spLocks/>
          </p:cNvSpPr>
          <p:nvPr/>
        </p:nvSpPr>
        <p:spPr>
          <a:xfrm>
            <a:off x="4655810" y="3813528"/>
            <a:ext cx="1568780" cy="467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1" dirty="0"/>
              <a:t>(no spaces)</a:t>
            </a:r>
          </a:p>
        </p:txBody>
      </p:sp>
      <p:sp>
        <p:nvSpPr>
          <p:cNvPr id="48" name="Subtitle 2"/>
          <p:cNvSpPr txBox="1">
            <a:spLocks/>
          </p:cNvSpPr>
          <p:nvPr/>
        </p:nvSpPr>
        <p:spPr>
          <a:xfrm>
            <a:off x="1555112" y="5747040"/>
            <a:ext cx="10763458" cy="6420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i="1" dirty="0"/>
              <a:t>Non-Example</a:t>
            </a:r>
            <a:r>
              <a:rPr lang="en-US" dirty="0"/>
              <a:t>:   </a:t>
            </a:r>
            <a:r>
              <a:rPr lang="en-US" dirty="0">
                <a:solidFill>
                  <a:srgbClr val="A6A6A6"/>
                </a:solidFill>
              </a:rPr>
              <a:t>38102</a:t>
            </a:r>
            <a:r>
              <a:rPr lang="en-US" dirty="0"/>
              <a:t>   </a:t>
            </a:r>
            <a:r>
              <a:rPr lang="en-US" dirty="0">
                <a:solidFill>
                  <a:srgbClr val="A6A6A6"/>
                </a:solidFill>
              </a:rPr>
              <a:t>3  2  3   Inspiring, good content</a:t>
            </a:r>
          </a:p>
        </p:txBody>
      </p:sp>
      <p:sp>
        <p:nvSpPr>
          <p:cNvPr id="50" name="Subtitle 2"/>
          <p:cNvSpPr txBox="1">
            <a:spLocks/>
          </p:cNvSpPr>
          <p:nvPr/>
        </p:nvSpPr>
        <p:spPr>
          <a:xfrm>
            <a:off x="3222726" y="3424539"/>
            <a:ext cx="1568780" cy="467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1" dirty="0"/>
              <a:t>(1 space)</a:t>
            </a:r>
          </a:p>
        </p:txBody>
      </p:sp>
      <p:sp>
        <p:nvSpPr>
          <p:cNvPr id="51" name="Subtitle 2"/>
          <p:cNvSpPr txBox="1">
            <a:spLocks/>
          </p:cNvSpPr>
          <p:nvPr/>
        </p:nvSpPr>
        <p:spPr>
          <a:xfrm>
            <a:off x="6362346" y="3445673"/>
            <a:ext cx="1568780" cy="467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1" dirty="0"/>
              <a:t>(1 space)</a:t>
            </a:r>
          </a:p>
        </p:txBody>
      </p:sp>
      <p:sp>
        <p:nvSpPr>
          <p:cNvPr id="57" name="Subtitle 2"/>
          <p:cNvSpPr txBox="1">
            <a:spLocks/>
          </p:cNvSpPr>
          <p:nvPr/>
        </p:nvSpPr>
        <p:spPr>
          <a:xfrm>
            <a:off x="1544521" y="6215952"/>
            <a:ext cx="9116356" cy="6420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i="1" dirty="0"/>
              <a:t>Non-Example</a:t>
            </a:r>
            <a:r>
              <a:rPr lang="en-US" dirty="0">
                <a:solidFill>
                  <a:srgbClr val="A6A6A6"/>
                </a:solidFill>
              </a:rPr>
              <a:t>:   38102 3-2-3Inspiring, good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155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Speaker introductions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93888"/>
            <a:ext cx="8596668" cy="4173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/>
              <a:t>Guess who…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61872" y="2491856"/>
            <a:ext cx="9045164" cy="4159109"/>
          </a:xfrm>
          <a:prstGeom prst="rect">
            <a:avLst/>
          </a:prstGeom>
        </p:spPr>
        <p:txBody>
          <a:bodyPr vert="horz" lIns="91440" tIns="45720" rIns="91440" bIns="45720" numCol="2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has a bilingual father.</a:t>
            </a:r>
          </a:p>
          <a:p>
            <a:r>
              <a:rPr lang="en-US" sz="2000" dirty="0"/>
              <a:t>has officiated 11 weddings.</a:t>
            </a:r>
          </a:p>
          <a:p>
            <a:r>
              <a:rPr lang="en-US" sz="2000" dirty="0"/>
              <a:t>once shipped his car to Iceland</a:t>
            </a:r>
            <a:r>
              <a:rPr lang="en-US" sz="2000" dirty="0"/>
              <a:t>.</a:t>
            </a:r>
          </a:p>
          <a:p>
            <a:r>
              <a:rPr lang="en-US" sz="2000" dirty="0"/>
              <a:t>has been to Russia and the Ukraine on two separate occasions.</a:t>
            </a:r>
          </a:p>
          <a:p>
            <a:r>
              <a:rPr lang="en-US" sz="2000" dirty="0"/>
              <a:t>has been to over 100 Phish concerts</a:t>
            </a:r>
          </a:p>
          <a:p>
            <a:r>
              <a:rPr lang="en-US" sz="2000" dirty="0"/>
              <a:t>taught himself to program BASIC on a Commodore 64. For fun.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pPr marL="569913"/>
            <a:r>
              <a:rPr lang="en-US" sz="2000" dirty="0"/>
              <a:t>shook hands with President Obama</a:t>
            </a:r>
          </a:p>
          <a:p>
            <a:pPr marL="569913"/>
            <a:r>
              <a:rPr lang="en-US" sz="2000" dirty="0"/>
              <a:t>ran a marathon 2 weeks ago.</a:t>
            </a:r>
            <a:endParaRPr lang="en-US" sz="2000" dirty="0"/>
          </a:p>
          <a:p>
            <a:pPr marL="569913"/>
            <a:r>
              <a:rPr lang="en-US" sz="2000" dirty="0"/>
              <a:t>has eaten cow tongue.</a:t>
            </a:r>
            <a:br>
              <a:rPr lang="en-US" sz="2000" dirty="0"/>
            </a:br>
            <a:r>
              <a:rPr lang="en-US" sz="2000" dirty="0"/>
              <a:t>was a free-and-reduced lunch kid</a:t>
            </a:r>
            <a:r>
              <a:rPr lang="en-US" sz="2000" dirty="0"/>
              <a:t>.</a:t>
            </a:r>
          </a:p>
          <a:p>
            <a:pPr marL="569913"/>
            <a:r>
              <a:rPr lang="en-US" sz="2000" dirty="0"/>
              <a:t>had a great grandmother that lived to 101 years old.</a:t>
            </a:r>
          </a:p>
          <a:p>
            <a:pPr marL="569913"/>
            <a:r>
              <a:rPr lang="en-US" sz="2000" dirty="0"/>
              <a:t>Makes snow at home with his homemade snowmaking machine.</a:t>
            </a:r>
          </a:p>
        </p:txBody>
      </p:sp>
    </p:spTree>
    <p:extLst>
      <p:ext uri="{BB962C8B-B14F-4D97-AF65-F5344CB8AC3E}">
        <p14:creationId xmlns:p14="http://schemas.microsoft.com/office/powerpoint/2010/main" val="3099375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we teach statistics?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6572552" cy="4305525"/>
          </a:xfrm>
        </p:spPr>
        <p:txBody>
          <a:bodyPr>
            <a:normAutofit/>
          </a:bodyPr>
          <a:lstStyle/>
          <a:p>
            <a:pPr marL="234950" lvl="1" indent="0" fontAlgn="ctr">
              <a:buNone/>
            </a:pPr>
            <a:r>
              <a:rPr lang="en-US" sz="3200" dirty="0"/>
              <a:t>“Statistical thinking will one day be as necessary for efficient citizenship as the ability to read and write.” </a:t>
            </a:r>
          </a:p>
          <a:p>
            <a:pPr marL="234950" lvl="1" indent="0" fontAlgn="ctr">
              <a:buNone/>
            </a:pPr>
            <a:r>
              <a:rPr lang="en-US" sz="3200" dirty="0"/>
              <a:t>	-H.G. Wells</a:t>
            </a:r>
          </a:p>
          <a:p>
            <a:pPr marL="234950" lvl="1" indent="0" fontAlgn="ctr">
              <a:buNone/>
            </a:pPr>
            <a:endParaRPr lang="en-US" sz="3200" b="1" dirty="0"/>
          </a:p>
          <a:p>
            <a:pPr marL="234950" lvl="1" indent="0" fontAlgn="ctr">
              <a:buNone/>
            </a:pPr>
            <a:r>
              <a:rPr lang="en-US" sz="3200" dirty="0"/>
              <a:t> “That day is upon us.” </a:t>
            </a:r>
            <a:br>
              <a:rPr lang="en-US" sz="3200" dirty="0"/>
            </a:br>
            <a:r>
              <a:rPr lang="en-US" sz="3200" dirty="0"/>
              <a:t>	-Doug Tyson</a:t>
            </a:r>
            <a:endParaRPr lang="en-US" sz="3200" b="1" dirty="0"/>
          </a:p>
        </p:txBody>
      </p:sp>
      <p:pic>
        <p:nvPicPr>
          <p:cNvPr id="4" name="Picture 2" descr="http://i.telegraph.co.uk/multimedia/archive/01486/wells_1486665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656" y="2368361"/>
            <a:ext cx="3383280" cy="21182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Picture 4" descr="https://fbcdn-sphotos-h-a.akamaihd.net/hphotos-ak-xap1/v/t1.0-9/10404508_10152297598161298_1380351709906847119_n.jpg?oh=cdb12b8026dc4d61281ef7c97d674685&amp;oe=54ADBA5B&amp;__gda__=1422662670_78f235272f673f31a645d02a037900e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694360"/>
            <a:ext cx="1923425" cy="1923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8289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targets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Target 1</a:t>
            </a:r>
            <a:r>
              <a:rPr lang="en-US" sz="2400" dirty="0"/>
              <a:t>: I can simulate a random process using physical manipulatives.</a:t>
            </a:r>
          </a:p>
          <a:p>
            <a:r>
              <a:rPr lang="en-US" sz="2400" b="1" dirty="0"/>
              <a:t>Target 2</a:t>
            </a:r>
            <a:r>
              <a:rPr lang="en-US" sz="2400" dirty="0"/>
              <a:t>: I can simulate a random process using technology.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Target 3</a:t>
            </a:r>
            <a:r>
              <a:rPr lang="en-US" sz="2400" dirty="0">
                <a:solidFill>
                  <a:schemeClr val="tx1"/>
                </a:solidFill>
              </a:rPr>
              <a:t>: I can make a decision from a simulation about the evidence against a null hypothesis.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969" y="3759657"/>
            <a:ext cx="3269921" cy="251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43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pedagogical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4853133" cy="388077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When you look around a classroom, the people who are talking the most, thinking the most, and the writing the most are the ones who are learning the most.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http://www.princeton.edu/main/images/news/2012/08/sumjournalism_20120811_WritingWorkshops_064_5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5596">
            <a:off x="5530468" y="2128704"/>
            <a:ext cx="5704368" cy="33630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85890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Simulation #1: </a:t>
            </a:r>
            <a:br>
              <a:rPr lang="en-US" dirty="0"/>
            </a:br>
            <a:r>
              <a:rPr lang="en-US" dirty="0"/>
              <a:t>Smelling Parkinson’s Disease</a:t>
            </a:r>
          </a:p>
        </p:txBody>
      </p:sp>
      <p:pic>
        <p:nvPicPr>
          <p:cNvPr id="1028" name="Picture 4" descr="http://www.clipartbest.com/cliparts/7ca/KxG/7caKxGRn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853" y="2443810"/>
            <a:ext cx="4179757" cy="427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216" y="2025270"/>
            <a:ext cx="1888827" cy="239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461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1" y="1828800"/>
            <a:ext cx="6821080" cy="4718649"/>
          </a:xfrm>
        </p:spPr>
        <p:txBody>
          <a:bodyPr>
            <a:normAutofit/>
          </a:bodyPr>
          <a:lstStyle/>
          <a:p>
            <a:r>
              <a:rPr lang="en-US" sz="2800" dirty="0"/>
              <a:t>Simulation gives an alternative way to make a decision.</a:t>
            </a:r>
          </a:p>
          <a:p>
            <a:r>
              <a:rPr lang="en-US" sz="2800" dirty="0"/>
              <a:t>This is truly binomial, unless …</a:t>
            </a:r>
          </a:p>
          <a:p>
            <a:r>
              <a:rPr lang="en-US" sz="2800" dirty="0"/>
              <a:t>What are we inferring here? (Don’t get fooled by the word “experiment.”)</a:t>
            </a:r>
          </a:p>
          <a:p>
            <a:pPr marL="457200" indent="-457200"/>
            <a:r>
              <a:rPr lang="en-US" sz="2800" dirty="0"/>
              <a:t>Review version (For AP Stats)</a:t>
            </a:r>
            <a:br>
              <a:rPr lang="en-US" sz="2800" dirty="0"/>
            </a:br>
            <a:r>
              <a:rPr lang="en-US" sz="2800" dirty="0"/>
              <a:t>Get them to use technology to do a test quickly, then note the violation of conditions!</a:t>
            </a:r>
          </a:p>
          <a:p>
            <a:endParaRPr lang="en-US" dirty="0"/>
          </a:p>
        </p:txBody>
      </p:sp>
      <p:pic>
        <p:nvPicPr>
          <p:cNvPr id="3074" name="Picture 2" descr="Notepad, Memo, Pencil, Writing, Note, Author, Publis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686" y="605641"/>
            <a:ext cx="2957825" cy="315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534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Simulation #2: </a:t>
            </a:r>
            <a:br>
              <a:rPr lang="en-US" dirty="0"/>
            </a:br>
            <a:r>
              <a:rPr lang="en-US" dirty="0"/>
              <a:t>Flipping and Spinning (Pennies)</a:t>
            </a:r>
          </a:p>
        </p:txBody>
      </p:sp>
      <p:pic>
        <p:nvPicPr>
          <p:cNvPr id="1028" name="Picture 4" descr="Image result for penny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950" y="1390649"/>
            <a:ext cx="5889603" cy="588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penny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4" y="2045509"/>
            <a:ext cx="4110036" cy="4084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947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28800"/>
            <a:ext cx="6976354" cy="4351337"/>
          </a:xfrm>
        </p:spPr>
        <p:txBody>
          <a:bodyPr>
            <a:normAutofit/>
          </a:bodyPr>
          <a:lstStyle/>
          <a:p>
            <a:r>
              <a:rPr lang="en-US" sz="2800" dirty="0"/>
              <a:t>Pennies from early 1960s work well</a:t>
            </a:r>
          </a:p>
          <a:p>
            <a:r>
              <a:rPr lang="en-US" sz="2800" dirty="0"/>
              <a:t>Students pairs (some can’t “spin”)</a:t>
            </a:r>
          </a:p>
          <a:p>
            <a:r>
              <a:rPr lang="en-US" sz="2800" dirty="0">
                <a:sym typeface="Wingdings" panose="05000000000000000000" pitchFamily="2" charset="2"/>
              </a:rPr>
              <a:t>We can’t be </a:t>
            </a:r>
            <a:r>
              <a:rPr lang="en-US" sz="2800" i="1" dirty="0">
                <a:sym typeface="Wingdings" panose="05000000000000000000" pitchFamily="2" charset="2"/>
              </a:rPr>
              <a:t>certain</a:t>
            </a:r>
            <a:r>
              <a:rPr lang="en-US" sz="2800" dirty="0">
                <a:sym typeface="Wingdings" panose="05000000000000000000" pitchFamily="2" charset="2"/>
              </a:rPr>
              <a:t> about our decision unless we flip/spin forever…</a:t>
            </a:r>
          </a:p>
          <a:p>
            <a:r>
              <a:rPr lang="en-US" sz="2800" dirty="0">
                <a:sym typeface="Wingdings" panose="05000000000000000000" pitchFamily="2" charset="2"/>
              </a:rPr>
              <a:t>Can be simulated in SPA Applets</a:t>
            </a:r>
            <a:br>
              <a:rPr lang="en-US" sz="2800" dirty="0">
                <a:sym typeface="Wingdings" panose="05000000000000000000" pitchFamily="2" charset="2"/>
              </a:rPr>
            </a:br>
            <a:r>
              <a:rPr lang="en-US" sz="2800" dirty="0">
                <a:sym typeface="Wingdings" panose="05000000000000000000" pitchFamily="2" charset="2"/>
                <a:hlinkClick r:id="rId2"/>
              </a:rPr>
              <a:t>www.stapplet.com/SPA</a:t>
            </a:r>
            <a:endParaRPr lang="en-US" sz="2800" dirty="0">
              <a:sym typeface="Wingdings" panose="05000000000000000000" pitchFamily="2" charset="2"/>
            </a:endParaRPr>
          </a:p>
          <a:p>
            <a:r>
              <a:rPr lang="en-US" sz="2800" dirty="0">
                <a:sym typeface="Wingdings" panose="05000000000000000000" pitchFamily="2" charset="2"/>
              </a:rPr>
              <a:t>Can create a confidence interval by inverting the test (with technology)</a:t>
            </a:r>
            <a:endParaRPr lang="en-US" sz="2800" dirty="0"/>
          </a:p>
          <a:p>
            <a:endParaRPr lang="en-US" sz="2800" dirty="0"/>
          </a:p>
        </p:txBody>
      </p:sp>
      <p:pic>
        <p:nvPicPr>
          <p:cNvPr id="4" name="Picture 2" descr="Notepad, Memo, Pencil, Writing, Note, Author, Publis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686" y="605641"/>
            <a:ext cx="2957825" cy="315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220709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1045</TotalTime>
  <Words>581</Words>
  <Application>Microsoft Office PowerPoint</Application>
  <PresentationFormat>Widescreen</PresentationFormat>
  <Paragraphs>109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Century Schoolbook</vt:lpstr>
      <vt:lpstr>Helvetica</vt:lpstr>
      <vt:lpstr>Wingdings</vt:lpstr>
      <vt:lpstr>Wingdings 2</vt:lpstr>
      <vt:lpstr>Wingdings 3</vt:lpstr>
      <vt:lpstr>View</vt:lpstr>
      <vt:lpstr>Office Theme</vt:lpstr>
      <vt:lpstr>Orchestrating Simulations in CC Statistics</vt:lpstr>
      <vt:lpstr>Speaker introductions</vt:lpstr>
      <vt:lpstr>Why should we teach statistics?</vt:lpstr>
      <vt:lpstr>Learning targets</vt:lpstr>
      <vt:lpstr>My pedagogical approach</vt:lpstr>
      <vt:lpstr>Simulation #1:  Smelling Parkinson’s Disease</vt:lpstr>
      <vt:lpstr>Notes</vt:lpstr>
      <vt:lpstr>Simulation #2:  Flipping and Spinning (Pennies)</vt:lpstr>
      <vt:lpstr>Notes</vt:lpstr>
      <vt:lpstr>Simulation #3:  B is For Botox (and Back Pain)</vt:lpstr>
      <vt:lpstr>Notes</vt:lpstr>
      <vt:lpstr>Learning targets</vt:lpstr>
      <vt:lpstr>Statistical literacy</vt:lpstr>
      <vt:lpstr>Contact us</vt:lpstr>
      <vt:lpstr>CMC AP Stats Lunch Meeting </vt:lpstr>
      <vt:lpstr>Mark Your Calendar!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Orchestrating Simulations in CC Statistics</dc:title>
  <dc:creator>Doug Tyson</dc:creator>
  <cp:lastModifiedBy>Doug Tyson</cp:lastModifiedBy>
  <cp:revision>38</cp:revision>
  <dcterms:created xsi:type="dcterms:W3CDTF">2015-11-01T23:44:40Z</dcterms:created>
  <dcterms:modified xsi:type="dcterms:W3CDTF">2016-11-05T16:27:23Z</dcterms:modified>
</cp:coreProperties>
</file>