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  <p:sldMasterId id="2147483709" r:id="rId2"/>
    <p:sldMasterId id="2147483731" r:id="rId3"/>
  </p:sldMasterIdLst>
  <p:notesMasterIdLst>
    <p:notesMasterId r:id="rId14"/>
  </p:notesMasterIdLst>
  <p:handoutMasterIdLst>
    <p:handoutMasterId r:id="rId15"/>
  </p:handoutMasterIdLst>
  <p:sldIdLst>
    <p:sldId id="259" r:id="rId4"/>
    <p:sldId id="360" r:id="rId5"/>
    <p:sldId id="365" r:id="rId6"/>
    <p:sldId id="269" r:id="rId7"/>
    <p:sldId id="267" r:id="rId8"/>
    <p:sldId id="361" r:id="rId9"/>
    <p:sldId id="362" r:id="rId10"/>
    <p:sldId id="363" r:id="rId11"/>
    <p:sldId id="364" r:id="rId12"/>
    <p:sldId id="33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98"/>
    <a:srgbClr val="8432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7" autoAdjust="0"/>
    <p:restoredTop sz="94422" autoAdjust="0"/>
  </p:normalViewPr>
  <p:slideViewPr>
    <p:cSldViewPr snapToGrid="0" snapToObjects="1">
      <p:cViewPr varScale="1">
        <p:scale>
          <a:sx n="104" d="100"/>
          <a:sy n="104" d="100"/>
        </p:scale>
        <p:origin x="68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69" d="100"/>
          <a:sy n="169" d="100"/>
        </p:scale>
        <p:origin x="656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FF226-DC6E-CF46-9887-DE4AB70041F7}" type="datetimeFigureOut">
              <a:rPr lang="en-US" smtClean="0">
                <a:latin typeface="Arial"/>
              </a:rPr>
              <a:t>7/8/2019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1DA3F-A467-A24A-8BE9-586F009792A9}" type="slidenum">
              <a:rPr lang="en-US" smtClean="0">
                <a:latin typeface="Arial"/>
              </a:r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96150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F9C8764C-90B5-DB43-8086-8AB00EB0C2C4}" type="datetimeFigureOut">
              <a:rPr lang="en-US" smtClean="0"/>
              <a:pPr/>
              <a:t>7/8/2019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5F3EC56D-A4BA-4A41-B0DB-BC0A1EBC2E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682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with Image —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C13647-5705-2948-8436-61CD882D03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453059" y="617802"/>
            <a:ext cx="4471173" cy="1301895"/>
          </a:xfrm>
        </p:spPr>
        <p:txBody>
          <a:bodyPr wrap="square" lIns="0" tIns="137160" rIns="0" bIns="0" anchor="t" anchorCtr="0">
            <a:spAutoFit/>
          </a:bodyPr>
          <a:lstStyle>
            <a:lvl1pPr>
              <a:defRPr sz="4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53286" y="1924842"/>
            <a:ext cx="4471173" cy="784830"/>
          </a:xfrm>
        </p:spPr>
        <p:txBody>
          <a:bodyPr wrap="square" lIns="0" tIns="22860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1800" b="1" normalizeH="0" baseline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2" hasCustomPrompt="1"/>
          </p:nvPr>
        </p:nvSpPr>
        <p:spPr>
          <a:xfrm>
            <a:off x="464773" y="4607475"/>
            <a:ext cx="4579530" cy="169277"/>
          </a:xfrm>
        </p:spPr>
        <p:txBody>
          <a:bodyPr wrap="square" lIns="0" tIns="0" rIns="0" bIns="0" anchor="b" anchorCtr="0">
            <a:sp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817950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—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3478" y="555809"/>
            <a:ext cx="3412579" cy="5372292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D8CA-143E-8B40-B3C8-0174DDF149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1692275"/>
            <a:ext cx="3741738" cy="674031"/>
          </a:xfrm>
          <a:prstGeom prst="rect">
            <a:avLst/>
          </a:prstGeom>
        </p:spPr>
        <p:txBody>
          <a:bodyPr lIns="0" tIns="228600" rIns="0" bIns="0">
            <a:spAutoFit/>
          </a:bodyPr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8320929" y="555809"/>
            <a:ext cx="3412579" cy="5372292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478505" y="559824"/>
            <a:ext cx="3687096" cy="11324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  <a:defRPr sz="3600" b="0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Title slide goes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239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— Two Column w/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3478" y="555809"/>
            <a:ext cx="3412579" cy="5372292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D8CA-143E-8B40-B3C8-0174DDF149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1692275"/>
            <a:ext cx="3741738" cy="674031"/>
          </a:xfrm>
          <a:prstGeom prst="rect">
            <a:avLst/>
          </a:prstGeom>
        </p:spPr>
        <p:txBody>
          <a:bodyPr lIns="0" tIns="228600" rIns="0" bIns="0">
            <a:spAutoFit/>
          </a:bodyPr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8320929" y="555809"/>
            <a:ext cx="3412579" cy="5372292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466611" y="2494643"/>
            <a:ext cx="3741179" cy="2344057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478505" y="559824"/>
            <a:ext cx="3687096" cy="11324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  <a:defRPr sz="3600" b="0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Title slide goes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95425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— Two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3478" y="555809"/>
            <a:ext cx="6960030" cy="2581961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D8CA-143E-8B40-B3C8-0174DDF149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1692275"/>
            <a:ext cx="3741738" cy="674031"/>
          </a:xfrm>
          <a:prstGeom prst="rect">
            <a:avLst/>
          </a:prstGeom>
        </p:spPr>
        <p:txBody>
          <a:bodyPr lIns="0" tIns="228600" rIns="0" bIns="0">
            <a:spAutoFit/>
          </a:bodyPr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4773478" y="3137770"/>
            <a:ext cx="6960030" cy="2774515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478505" y="559824"/>
            <a:ext cx="3687096" cy="11324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  <a:defRPr sz="3600" b="0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Title slide goes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503109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— Two Rows w/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3478" y="555809"/>
            <a:ext cx="6960030" cy="2581961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D8CA-143E-8B40-B3C8-0174DDF149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1692275"/>
            <a:ext cx="3741738" cy="674031"/>
          </a:xfrm>
          <a:prstGeom prst="rect">
            <a:avLst/>
          </a:prstGeom>
        </p:spPr>
        <p:txBody>
          <a:bodyPr lIns="0" tIns="228600" rIns="0" bIns="0">
            <a:spAutoFit/>
          </a:bodyPr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4773478" y="3137770"/>
            <a:ext cx="6960030" cy="2774515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466611" y="2481943"/>
            <a:ext cx="3741179" cy="2344057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478505" y="559824"/>
            <a:ext cx="3687096" cy="11324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  <a:defRPr sz="3600" b="0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Title slide goes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522073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631883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 Content Slide — 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73478" y="555809"/>
            <a:ext cx="6960030" cy="5372292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D8CA-143E-8B40-B3C8-0174DDF149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1692275"/>
            <a:ext cx="3741738" cy="678134"/>
          </a:xfrm>
          <a:prstGeom prst="rect">
            <a:avLst/>
          </a:prstGeom>
        </p:spPr>
        <p:txBody>
          <a:bodyPr lIns="0" tIns="228600" rIns="0" bIns="0">
            <a:spAutoFit/>
          </a:bodyPr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78505" y="559824"/>
            <a:ext cx="3687096" cy="11324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  <a:defRPr sz="3600" b="0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Title slide goes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2409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with Image —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02F592A-AAEA-BF4B-823F-759896A766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453059" y="2194019"/>
            <a:ext cx="4471173" cy="1312667"/>
          </a:xfrm>
        </p:spPr>
        <p:txBody>
          <a:bodyPr wrap="square" lIns="0" tIns="137160" rIns="0" bIns="0" anchor="t" anchorCtr="0">
            <a:sp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Slide,</a:t>
            </a:r>
            <a:br>
              <a:rPr lang="en-US" dirty="0"/>
            </a:br>
            <a:r>
              <a:rPr lang="en-US" dirty="0"/>
              <a:t>With Image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53286" y="3501059"/>
            <a:ext cx="4471173" cy="784830"/>
          </a:xfrm>
        </p:spPr>
        <p:txBody>
          <a:bodyPr wrap="square" lIns="0" tIns="22860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1800" b="1" normalizeH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2" hasCustomPrompt="1"/>
          </p:nvPr>
        </p:nvSpPr>
        <p:spPr>
          <a:xfrm>
            <a:off x="464773" y="4607475"/>
            <a:ext cx="4579530" cy="169277"/>
          </a:xfrm>
        </p:spPr>
        <p:txBody>
          <a:bodyPr wrap="square" lIns="0" tIns="0" rIns="0" bIns="0" anchor="b" anchorCtr="0">
            <a:sp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/>
                <a:ea typeface="Arial"/>
                <a:cs typeface="Arial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Date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444592" y="2082033"/>
            <a:ext cx="4479640" cy="111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428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—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DC691F-4F37-CB43-8686-783E2E9668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1452549" y="1929788"/>
            <a:ext cx="3733800" cy="1301895"/>
          </a:xfrm>
        </p:spPr>
        <p:txBody>
          <a:bodyPr lIns="0" tIns="137160" rIns="0" bIns="0" anchor="t" anchorCtr="0">
            <a:spAutoFit/>
          </a:bodyPr>
          <a:lstStyle>
            <a:lvl1pPr>
              <a:defRPr sz="4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3" name="Title 7"/>
          <p:cNvSpPr txBox="1">
            <a:spLocks/>
          </p:cNvSpPr>
          <p:nvPr userDrawn="1"/>
        </p:nvSpPr>
        <p:spPr>
          <a:xfrm>
            <a:off x="925286" y="4762953"/>
            <a:ext cx="3733800" cy="38598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i="0" kern="1200">
                <a:solidFill>
                  <a:schemeClr val="bg1"/>
                </a:solidFill>
                <a:latin typeface="Roboto Slab Regular" charset="0"/>
                <a:ea typeface="+mj-ea"/>
                <a:cs typeface="+mj-cs"/>
              </a:defRPr>
            </a:lvl1pPr>
          </a:lstStyle>
          <a:p>
            <a:endParaRPr lang="en-US" sz="1600" b="0" dirty="0">
              <a:solidFill>
                <a:schemeClr val="accent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1452776" y="3236828"/>
            <a:ext cx="3733800" cy="1061829"/>
          </a:xfrm>
        </p:spPr>
        <p:txBody>
          <a:bodyPr lIns="0" tIns="22860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1800" b="1" normalizeH="0" baseline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2" hasCustomPrompt="1"/>
          </p:nvPr>
        </p:nvSpPr>
        <p:spPr>
          <a:xfrm>
            <a:off x="1458686" y="4992194"/>
            <a:ext cx="3824287" cy="169277"/>
          </a:xfrm>
        </p:spPr>
        <p:txBody>
          <a:bodyPr lIns="0" tIns="0" rIns="0" bIns="0" anchor="b" anchorCtr="0">
            <a:sp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47972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with Image —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458635" y="617802"/>
            <a:ext cx="4471173" cy="1301895"/>
          </a:xfrm>
        </p:spPr>
        <p:txBody>
          <a:bodyPr wrap="square" lIns="0" tIns="137160" rIns="0" bIns="0" anchor="t" anchorCtr="0">
            <a:spAutoFit/>
          </a:bodyPr>
          <a:lstStyle>
            <a:lvl1pPr>
              <a:defRPr sz="4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You.</a:t>
            </a:r>
          </a:p>
        </p:txBody>
      </p:sp>
      <p:sp>
        <p:nvSpPr>
          <p:cNvPr id="13" name="Title 7"/>
          <p:cNvSpPr txBox="1">
            <a:spLocks/>
          </p:cNvSpPr>
          <p:nvPr userDrawn="1"/>
        </p:nvSpPr>
        <p:spPr>
          <a:xfrm>
            <a:off x="925286" y="4762953"/>
            <a:ext cx="3733800" cy="38598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i="0" kern="1200">
                <a:solidFill>
                  <a:schemeClr val="bg1"/>
                </a:solidFill>
                <a:latin typeface="Roboto Slab Regular" charset="0"/>
                <a:ea typeface="+mj-ea"/>
                <a:cs typeface="+mj-cs"/>
              </a:defRPr>
            </a:lvl1pPr>
          </a:lstStyle>
          <a:p>
            <a:endParaRPr lang="en-US" sz="1600" b="0" dirty="0">
              <a:solidFill>
                <a:schemeClr val="accent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458862" y="1924842"/>
            <a:ext cx="4471173" cy="507831"/>
          </a:xfrm>
        </p:spPr>
        <p:txBody>
          <a:bodyPr wrap="square" lIns="0" tIns="22860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1800" b="1" normalizeH="0" baseline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Additional information if necessary.</a:t>
            </a:r>
          </a:p>
        </p:txBody>
      </p:sp>
    </p:spTree>
    <p:extLst>
      <p:ext uri="{BB962C8B-B14F-4D97-AF65-F5344CB8AC3E}">
        <p14:creationId xmlns:p14="http://schemas.microsoft.com/office/powerpoint/2010/main" val="64029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382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—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F22139-7262-F34E-AF90-27FD2B86FE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7"/>
          <p:cNvSpPr>
            <a:spLocks noGrp="1"/>
          </p:cNvSpPr>
          <p:nvPr>
            <p:ph type="title" hasCustomPrompt="1"/>
          </p:nvPr>
        </p:nvSpPr>
        <p:spPr>
          <a:xfrm>
            <a:off x="1454000" y="1913822"/>
            <a:ext cx="4001193" cy="1301895"/>
          </a:xfrm>
          <a:prstGeom prst="rect">
            <a:avLst/>
          </a:prstGeom>
        </p:spPr>
        <p:txBody>
          <a:bodyPr wrap="square" lIns="0" tIns="137160" rIns="0" bIns="0" anchor="t" anchorCtr="0">
            <a:spAutoFit/>
          </a:bodyPr>
          <a:lstStyle>
            <a:lvl1pPr>
              <a:defRPr sz="4200"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US" dirty="0"/>
              <a:t>Divider, call-out, etc.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1454227" y="3220862"/>
            <a:ext cx="4001193" cy="784830"/>
          </a:xfrm>
          <a:prstGeom prst="rect">
            <a:avLst/>
          </a:prstGeom>
        </p:spPr>
        <p:txBody>
          <a:bodyPr wrap="square" lIns="0" tIns="22860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1800" b="1" normalizeH="0" baseline="0">
                <a:solidFill>
                  <a:schemeClr val="accent1"/>
                </a:solidFill>
                <a:latin typeface="Arial"/>
                <a:ea typeface="Arial"/>
                <a:cs typeface="Arial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</p:spTree>
    <p:extLst>
      <p:ext uri="{BB962C8B-B14F-4D97-AF65-F5344CB8AC3E}">
        <p14:creationId xmlns:p14="http://schemas.microsoft.com/office/powerpoint/2010/main" val="586101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 —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464D85-6112-F545-9BFD-EA5257E1BB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1308857" y="2040822"/>
            <a:ext cx="4001193" cy="1301895"/>
          </a:xfrm>
          <a:prstGeom prst="rect">
            <a:avLst/>
          </a:prstGeom>
        </p:spPr>
        <p:txBody>
          <a:bodyPr wrap="square" lIns="0" tIns="137160" rIns="0" bIns="0" anchor="t" anchorCtr="0">
            <a:spAutoFit/>
          </a:bodyPr>
          <a:lstStyle>
            <a:lvl1pPr>
              <a:defRPr sz="4200">
                <a:solidFill>
                  <a:schemeClr val="bg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US" dirty="0"/>
              <a:t>Divider, call-out, etc.</a:t>
            </a:r>
          </a:p>
        </p:txBody>
      </p:sp>
      <p:sp>
        <p:nvSpPr>
          <p:cNvPr id="13" name="Title 7"/>
          <p:cNvSpPr txBox="1">
            <a:spLocks/>
          </p:cNvSpPr>
          <p:nvPr userDrawn="1"/>
        </p:nvSpPr>
        <p:spPr>
          <a:xfrm>
            <a:off x="925286" y="4762953"/>
            <a:ext cx="3733800" cy="38598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i="0" kern="1200">
                <a:solidFill>
                  <a:schemeClr val="bg1"/>
                </a:solidFill>
                <a:latin typeface="Roboto Slab Regular" charset="0"/>
                <a:ea typeface="+mj-ea"/>
                <a:cs typeface="+mj-cs"/>
              </a:defRPr>
            </a:lvl1pPr>
          </a:lstStyle>
          <a:p>
            <a:endParaRPr lang="en-US" sz="1600" b="0" dirty="0">
              <a:solidFill>
                <a:schemeClr val="accent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1309084" y="3347862"/>
            <a:ext cx="4001193" cy="784830"/>
          </a:xfrm>
          <a:prstGeom prst="rect">
            <a:avLst/>
          </a:prstGeom>
        </p:spPr>
        <p:txBody>
          <a:bodyPr wrap="square" lIns="0" tIns="22860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1800" b="0" normalizeH="0" baseline="0">
                <a:solidFill>
                  <a:schemeClr val="bg1"/>
                </a:solidFill>
                <a:latin typeface="Arial"/>
                <a:ea typeface="Arial"/>
                <a:cs typeface="Arial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308857" y="1923691"/>
            <a:ext cx="4001193" cy="111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00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— 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3478" y="555809"/>
            <a:ext cx="6960030" cy="5372292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D8CA-143E-8B40-B3C8-0174DDF149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1692275"/>
            <a:ext cx="3741738" cy="674031"/>
          </a:xfrm>
          <a:prstGeom prst="rect">
            <a:avLst/>
          </a:prstGeom>
        </p:spPr>
        <p:txBody>
          <a:bodyPr lIns="0" tIns="228600" rIns="0" bIns="0">
            <a:spAutoFit/>
          </a:bodyPr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478505" y="559824"/>
            <a:ext cx="3687096" cy="11324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  <a:defRPr sz="3600" b="0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Title slide goes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2786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— 1 Column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73478" y="555809"/>
            <a:ext cx="6960030" cy="5372292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add text or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D8CA-143E-8B40-B3C8-0174DDF149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1692275"/>
            <a:ext cx="3741738" cy="674031"/>
          </a:xfrm>
          <a:prstGeom prst="rect">
            <a:avLst/>
          </a:prstGeom>
        </p:spPr>
        <p:txBody>
          <a:bodyPr lIns="0" tIns="228600" rIns="0" bIns="0">
            <a:spAutoFit/>
          </a:bodyPr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lang="en-US" dirty="0"/>
              <a:t>Subtitle goes here — align top of subtitle box with bottom of title box.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466611" y="2481943"/>
            <a:ext cx="3741179" cy="2305957"/>
          </a:xfrm>
          <a:prstGeom prst="rect">
            <a:avLst/>
          </a:prstGeom>
        </p:spPr>
        <p:txBody>
          <a:bodyPr lIns="0" tIns="228600" rIns="0" bIns="0"/>
          <a:lstStyle>
            <a:lvl1pPr marL="285750" indent="-285750">
              <a:buClr>
                <a:schemeClr val="accent2"/>
              </a:buClr>
              <a:buFont typeface="Arial" charset="0"/>
              <a:buChar char="•"/>
              <a:defRPr sz="1600">
                <a:latin typeface="Arial"/>
                <a:ea typeface="Arial"/>
                <a:cs typeface="Arial"/>
              </a:defRPr>
            </a:lvl1pPr>
            <a:lvl2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2pPr>
            <a:lvl3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3pPr>
            <a:lvl4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4pPr>
            <a:lvl5pPr>
              <a:buClr>
                <a:schemeClr val="accent2"/>
              </a:buClr>
              <a:defRPr sz="1600"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478505" y="559824"/>
            <a:ext cx="3687096" cy="113245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  <a:defRPr sz="3600" b="0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Title slide goes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18544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ABD06A5-96E6-9A49-BD81-7A9E5D26057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836" r:id="rId2"/>
    <p:sldLayoutId id="2147483674" r:id="rId3"/>
    <p:sldLayoutId id="2147483734" r:id="rId4"/>
    <p:sldLayoutId id="2147483837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315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5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8C558C-1F76-7145-A6E2-05E8F875775E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90308" y="6193618"/>
            <a:ext cx="274320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</a:lstStyle>
          <a:p>
            <a:fld id="{017ED8CA-143E-8B40-B3C8-0174DDF149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93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6" r:id="rId2"/>
    <p:sldLayoutId id="2147483735" r:id="rId3"/>
    <p:sldLayoutId id="2147483737" r:id="rId4"/>
    <p:sldLayoutId id="2147483738" r:id="rId5"/>
    <p:sldLayoutId id="2147483739" r:id="rId6"/>
    <p:sldLayoutId id="2147483733" r:id="rId7"/>
    <p:sldLayoutId id="2147483808" r:id="rId8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hyperlink" Target="https://www.facebook.com/tyson.doug" TargetMode="External"/><Relationship Id="rId7" Type="http://schemas.openxmlformats.org/officeDocument/2006/relationships/image" Target="../media/image16.jpg"/><Relationship Id="rId2" Type="http://schemas.openxmlformats.org/officeDocument/2006/relationships/hyperlink" Target="mailto:tyson.doug@gmail.com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mrtysonstats.com" TargetMode="External"/><Relationship Id="rId5" Type="http://schemas.openxmlformats.org/officeDocument/2006/relationships/hyperlink" Target="http://www.linkedin.com/pub/doug-tyson/1b/687/819/" TargetMode="External"/><Relationship Id="rId4" Type="http://schemas.openxmlformats.org/officeDocument/2006/relationships/hyperlink" Target="https://twitter.com/tyson_dou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3286" y="412323"/>
            <a:ext cx="5061050" cy="2797689"/>
          </a:xfrm>
        </p:spPr>
        <p:txBody>
          <a:bodyPr/>
          <a:lstStyle/>
          <a:p>
            <a:r>
              <a:rPr lang="en-US" sz="4800" dirty="0"/>
              <a:t>Stimulating Simulations throughout </a:t>
            </a:r>
            <a:br>
              <a:rPr lang="en-US" sz="4800" dirty="0"/>
            </a:br>
            <a:r>
              <a:rPr lang="en-US" sz="4800" dirty="0"/>
              <a:t>AP Statistics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53286" y="3429000"/>
            <a:ext cx="4471173" cy="974626"/>
          </a:xfrm>
        </p:spPr>
        <p:txBody>
          <a:bodyPr/>
          <a:lstStyle/>
          <a:p>
            <a:r>
              <a:rPr lang="en-US" sz="2000" i="1" dirty="0"/>
              <a:t>Doug Tyson</a:t>
            </a:r>
            <a:endParaRPr lang="en-US" sz="2800" i="1" dirty="0"/>
          </a:p>
          <a:p>
            <a:r>
              <a:rPr lang="en-US" sz="2000" i="1" dirty="0"/>
              <a:t>Central York High School</a:t>
            </a:r>
          </a:p>
        </p:txBody>
      </p:sp>
    </p:spTree>
    <p:extLst>
      <p:ext uri="{BB962C8B-B14F-4D97-AF65-F5344CB8AC3E}">
        <p14:creationId xmlns:p14="http://schemas.microsoft.com/office/powerpoint/2010/main" val="53027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635" y="617802"/>
            <a:ext cx="4471173" cy="747897"/>
          </a:xfrm>
        </p:spPr>
        <p:txBody>
          <a:bodyPr/>
          <a:lstStyle/>
          <a:p>
            <a:r>
              <a:rPr lang="en-US" sz="4400" dirty="0"/>
              <a:t>Contact me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E2A797D-B4CB-4596-9338-B9B66E0DCF5D}"/>
              </a:ext>
            </a:extLst>
          </p:cNvPr>
          <p:cNvSpPr txBox="1">
            <a:spLocks/>
          </p:cNvSpPr>
          <p:nvPr/>
        </p:nvSpPr>
        <p:spPr>
          <a:xfrm>
            <a:off x="5689600" y="657225"/>
            <a:ext cx="5999018" cy="47552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3600" b="1" dirty="0"/>
              <a:t>Doug Tyson</a:t>
            </a:r>
            <a:r>
              <a:rPr lang="en-US" sz="3600" dirty="0"/>
              <a:t>	</a:t>
            </a:r>
          </a:p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3000" dirty="0"/>
              <a:t>Email: </a:t>
            </a:r>
            <a:r>
              <a:rPr lang="en-US" sz="3000" dirty="0">
                <a:hlinkClick r:id="rId2"/>
              </a:rPr>
              <a:t>tyson.doug@gmail.com</a:t>
            </a:r>
            <a:endParaRPr lang="en-US" sz="3000" dirty="0"/>
          </a:p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3000" dirty="0"/>
              <a:t>FB: </a:t>
            </a:r>
            <a:r>
              <a:rPr lang="en-US" sz="3000" dirty="0" err="1">
                <a:hlinkClick r:id="rId3"/>
              </a:rPr>
              <a:t>tyson.doug</a:t>
            </a:r>
            <a:endParaRPr lang="en-US" sz="3000" dirty="0"/>
          </a:p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3000" dirty="0"/>
              <a:t>Twitter: </a:t>
            </a:r>
            <a:r>
              <a:rPr lang="en-US" sz="3000" dirty="0">
                <a:hlinkClick r:id="rId4"/>
              </a:rPr>
              <a:t>@</a:t>
            </a:r>
            <a:r>
              <a:rPr lang="en-US" sz="3000" dirty="0" err="1">
                <a:hlinkClick r:id="rId4"/>
              </a:rPr>
              <a:t>tyson_doug</a:t>
            </a:r>
            <a:endParaRPr lang="en-US" sz="3000" dirty="0"/>
          </a:p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3000" dirty="0"/>
              <a:t>LI: </a:t>
            </a:r>
            <a:r>
              <a:rPr lang="en-US" sz="3000" dirty="0" err="1">
                <a:hlinkClick r:id="rId5"/>
              </a:rPr>
              <a:t>tyson.doug</a:t>
            </a:r>
            <a:endParaRPr lang="en-US" sz="3000" dirty="0"/>
          </a:p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3000" dirty="0"/>
              <a:t>URL: </a:t>
            </a:r>
            <a:r>
              <a:rPr lang="en-US" sz="3000" dirty="0">
                <a:hlinkClick r:id="rId6"/>
              </a:rPr>
              <a:t>MrTysonStats.com</a:t>
            </a:r>
            <a:endParaRPr lang="en-US" sz="3000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9C0314-F48A-44DE-BC03-91A3B09478E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010" t="9906" r="17369"/>
          <a:stretch/>
        </p:blipFill>
        <p:spPr>
          <a:xfrm rot="881347">
            <a:off x="3169032" y="2974850"/>
            <a:ext cx="1888187" cy="22347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0D2F01-0A39-4035-A194-8AB5BD2C42BF}"/>
              </a:ext>
            </a:extLst>
          </p:cNvPr>
          <p:cNvSpPr txBox="1"/>
          <p:nvPr/>
        </p:nvSpPr>
        <p:spPr>
          <a:xfrm>
            <a:off x="5239903" y="4812344"/>
            <a:ext cx="6448715" cy="120032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Download Files from:</a:t>
            </a:r>
            <a:br>
              <a:rPr lang="en-US" sz="3600" dirty="0"/>
            </a:br>
            <a:r>
              <a:rPr lang="en-US" sz="3600" b="1" dirty="0"/>
              <a:t>tinyurl.com/TysonAPAC2019</a:t>
            </a:r>
            <a:endParaRPr lang="en-US" sz="3600" dirty="0"/>
          </a:p>
        </p:txBody>
      </p:sp>
      <p:pic>
        <p:nvPicPr>
          <p:cNvPr id="7" name="Picture 2" descr="https://fbcdn-sphotos-b-a.akamaihd.net/hphotos-ak-xpa1/v/t1.0-9/1002908_10151619527511298_1247404229_n.jpg?oh=17d5638d32ff9b3572350ba206e5754d&amp;oe=54C7453B&amp;__gda__=1420602340_ef112dd8a22812caf0a79eb3c000fa5e">
            <a:extLst>
              <a:ext uri="{FF2B5EF4-FFF2-40B4-BE49-F238E27FC236}">
                <a16:creationId xmlns:a16="http://schemas.microsoft.com/office/drawing/2014/main" id="{A691D2E2-C5C0-43BD-AF61-4EA378E12D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36223" y="1581677"/>
            <a:ext cx="1886852" cy="25158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07252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98764" y="657225"/>
            <a:ext cx="3741738" cy="124618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Why should we teach statistics?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798291" y="657225"/>
            <a:ext cx="6959600" cy="53721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 fontAlgn="ctr">
              <a:buNone/>
            </a:pPr>
            <a:r>
              <a:rPr lang="en-US" sz="3000" dirty="0"/>
              <a:t>“Statistical thinking will one day be as necessary for efficient citizenship as the ability to read and write.” </a:t>
            </a:r>
          </a:p>
          <a:p>
            <a:pPr marL="234950" lvl="1" indent="0" fontAlgn="ctr">
              <a:buNone/>
            </a:pPr>
            <a:r>
              <a:rPr lang="en-US" sz="3000" dirty="0"/>
              <a:t>	-H.G. Wells</a:t>
            </a:r>
          </a:p>
          <a:p>
            <a:pPr marL="234950" lvl="1" indent="0" fontAlgn="ctr">
              <a:buNone/>
            </a:pPr>
            <a:endParaRPr lang="en-US" sz="3000" b="1" dirty="0"/>
          </a:p>
          <a:p>
            <a:pPr marL="234950" lvl="1" indent="0" fontAlgn="ctr">
              <a:buNone/>
            </a:pPr>
            <a:endParaRPr lang="en-US" sz="3000" b="1" dirty="0"/>
          </a:p>
          <a:p>
            <a:pPr marL="234950" lvl="1" indent="0" fontAlgn="ctr">
              <a:buNone/>
            </a:pPr>
            <a:endParaRPr lang="en-US" sz="3000" b="1" dirty="0"/>
          </a:p>
          <a:p>
            <a:pPr marL="234950" lvl="1" indent="0" fontAlgn="ctr">
              <a:buNone/>
            </a:pPr>
            <a:endParaRPr lang="en-US" sz="3000" b="1" dirty="0"/>
          </a:p>
          <a:p>
            <a:pPr marL="234950" lvl="1" indent="0" fontAlgn="ctr">
              <a:buNone/>
            </a:pPr>
            <a:endParaRPr lang="en-US" sz="3000" b="1" dirty="0"/>
          </a:p>
          <a:p>
            <a:pPr marL="234950" lvl="1" indent="0" fontAlgn="ctr">
              <a:buNone/>
            </a:pPr>
            <a:r>
              <a:rPr lang="en-US" sz="3000" dirty="0"/>
              <a:t> “That day is upon us.” </a:t>
            </a:r>
            <a:br>
              <a:rPr lang="en-US" sz="3000" dirty="0"/>
            </a:br>
            <a:r>
              <a:rPr lang="en-US" sz="3000" dirty="0"/>
              <a:t>	-Doug Tyson</a:t>
            </a:r>
            <a:endParaRPr lang="en-US" sz="3000" b="1" dirty="0"/>
          </a:p>
        </p:txBody>
      </p:sp>
      <p:pic>
        <p:nvPicPr>
          <p:cNvPr id="4" name="Picture 2" descr="http://i.telegraph.co.uk/multimedia/archive/01486/wells_1486665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091" y="1988923"/>
            <a:ext cx="3383280" cy="21182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 descr="https://fbcdn-sphotos-h-a.akamaihd.net/hphotos-ak-xap1/v/t1.0-9/10404508_10152297598161298_1380351709906847119_n.jpg?oh=cdb12b8026dc4d61281ef7c97d674685&amp;oe=54ADBA5B&amp;__gda__=1422662670_78f235272f673f31a645d02a037900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631" y="3343275"/>
            <a:ext cx="2569660" cy="25696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8289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98764" y="657225"/>
            <a:ext cx="3741738" cy="124618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Why should we teach statistics?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798291" y="657225"/>
            <a:ext cx="6959600" cy="53721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/>
              <a:t>“Even if you believe that every student can’t learn statistics, I believe school policy should operate as if they can.”</a:t>
            </a:r>
          </a:p>
        </p:txBody>
      </p:sp>
      <p:pic>
        <p:nvPicPr>
          <p:cNvPr id="6" name="Picture 2" descr="http://www.amesa.org.za/AMESA2013/Usiskin.jpg">
            <a:extLst>
              <a:ext uri="{FF2B5EF4-FFF2-40B4-BE49-F238E27FC236}">
                <a16:creationId xmlns:a16="http://schemas.microsoft.com/office/drawing/2014/main" id="{E924B560-38C9-4141-A887-FC24BFC13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916" y="2553455"/>
            <a:ext cx="3294245" cy="31373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CB66BE-8A0A-4FC1-AD2B-4454CEF2B65B}"/>
              </a:ext>
            </a:extLst>
          </p:cNvPr>
          <p:cNvSpPr txBox="1"/>
          <p:nvPr/>
        </p:nvSpPr>
        <p:spPr>
          <a:xfrm>
            <a:off x="5870950" y="2042936"/>
            <a:ext cx="5029200" cy="595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Bef>
                <a:spcPts val="1000"/>
              </a:spcBef>
              <a:buClr>
                <a:prstClr val="black"/>
              </a:buClr>
            </a:pP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en-US" sz="3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Zalman</a:t>
            </a: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Usiskin</a:t>
            </a: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ICOTS9</a:t>
            </a:r>
          </a:p>
        </p:txBody>
      </p:sp>
    </p:spTree>
    <p:extLst>
      <p:ext uri="{BB962C8B-B14F-4D97-AF65-F5344CB8AC3E}">
        <p14:creationId xmlns:p14="http://schemas.microsoft.com/office/powerpoint/2010/main" val="77526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798291" y="657225"/>
            <a:ext cx="6959600" cy="53721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3000" dirty="0"/>
              <a:t>When you look around a classroom, the people who are talking the most, thinking the most, and the writing the most are the ones who are learning the most.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http://www.princeton.edu/main/images/news/2012/08/sumjournalism_20120811_WritingWorkshops_064_5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5596">
            <a:off x="5220569" y="2945742"/>
            <a:ext cx="5074835" cy="29919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87AA15C-25EF-443E-B454-5E6FCD7C26AA}"/>
              </a:ext>
            </a:extLst>
          </p:cNvPr>
          <p:cNvSpPr txBox="1">
            <a:spLocks/>
          </p:cNvSpPr>
          <p:nvPr/>
        </p:nvSpPr>
        <p:spPr>
          <a:xfrm>
            <a:off x="498764" y="657225"/>
            <a:ext cx="3741738" cy="12461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My pedagogical approach</a:t>
            </a:r>
          </a:p>
        </p:txBody>
      </p:sp>
    </p:spTree>
    <p:extLst>
      <p:ext uri="{BB962C8B-B14F-4D97-AF65-F5344CB8AC3E}">
        <p14:creationId xmlns:p14="http://schemas.microsoft.com/office/powerpoint/2010/main" val="318589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729018" y="657225"/>
            <a:ext cx="6959600" cy="5372100"/>
          </a:xfrm>
          <a:prstGeom prst="rect">
            <a:avLst/>
          </a:prstGeom>
        </p:spPr>
        <p:txBody>
          <a:bodyPr/>
          <a:lstStyle/>
          <a:p>
            <a:r>
              <a:rPr lang="en-US" sz="3000" b="1" dirty="0"/>
              <a:t>LT 1</a:t>
            </a:r>
            <a:r>
              <a:rPr lang="en-US" sz="3000" dirty="0"/>
              <a:t>: I can simulate a random process using physical manipulatives and technology.</a:t>
            </a:r>
          </a:p>
          <a:p>
            <a:endParaRPr lang="en-US" sz="3000" dirty="0"/>
          </a:p>
          <a:p>
            <a:r>
              <a:rPr lang="en-US" sz="3000" b="1" dirty="0"/>
              <a:t>LT 2</a:t>
            </a:r>
            <a:r>
              <a:rPr lang="en-US" sz="3000" dirty="0"/>
              <a:t>: I can make a decision from a simulation about the evidence against a null hypothesis. </a:t>
            </a:r>
          </a:p>
          <a:p>
            <a:endParaRPr lang="en-US" sz="3000" dirty="0"/>
          </a:p>
          <a:p>
            <a:r>
              <a:rPr lang="en-US" sz="3000" b="1" dirty="0">
                <a:solidFill>
                  <a:schemeClr val="tx1"/>
                </a:solidFill>
              </a:rPr>
              <a:t>LT 3</a:t>
            </a:r>
            <a:r>
              <a:rPr lang="en-US" sz="3000" dirty="0">
                <a:solidFill>
                  <a:schemeClr val="tx1"/>
                </a:solidFill>
              </a:rPr>
              <a:t>: I can explain the advantage of using random sampling to choose a sample.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51" y="1820021"/>
            <a:ext cx="3269921" cy="25118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217D068-D650-4CD2-9025-6663112FB049}"/>
              </a:ext>
            </a:extLst>
          </p:cNvPr>
          <p:cNvSpPr txBox="1">
            <a:spLocks/>
          </p:cNvSpPr>
          <p:nvPr/>
        </p:nvSpPr>
        <p:spPr>
          <a:xfrm>
            <a:off x="498764" y="657225"/>
            <a:ext cx="3741738" cy="12461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Learning targets</a:t>
            </a:r>
          </a:p>
        </p:txBody>
      </p:sp>
    </p:spTree>
    <p:extLst>
      <p:ext uri="{BB962C8B-B14F-4D97-AF65-F5344CB8AC3E}">
        <p14:creationId xmlns:p14="http://schemas.microsoft.com/office/powerpoint/2010/main" val="14344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1217D068-D650-4CD2-9025-6663112FB049}"/>
              </a:ext>
            </a:extLst>
          </p:cNvPr>
          <p:cNvSpPr txBox="1">
            <a:spLocks/>
          </p:cNvSpPr>
          <p:nvPr/>
        </p:nvSpPr>
        <p:spPr>
          <a:xfrm>
            <a:off x="498764" y="657225"/>
            <a:ext cx="3741738" cy="12461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Simulation #1: </a:t>
            </a:r>
            <a:br>
              <a:rPr lang="en-US" dirty="0"/>
            </a:br>
            <a:r>
              <a:rPr lang="en-US" dirty="0"/>
              <a:t>Smelling Parkinson’s Disease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4A2BDE-D99D-48BE-942C-4A4757A5F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040171"/>
            <a:ext cx="4179757" cy="427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E4ED9ACA-5D0B-49F8-B35B-356A3A9D0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442" y="3246207"/>
            <a:ext cx="2545660" cy="2277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803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1217D068-D650-4CD2-9025-6663112FB049}"/>
              </a:ext>
            </a:extLst>
          </p:cNvPr>
          <p:cNvSpPr txBox="1">
            <a:spLocks/>
          </p:cNvSpPr>
          <p:nvPr/>
        </p:nvSpPr>
        <p:spPr>
          <a:xfrm>
            <a:off x="498764" y="657225"/>
            <a:ext cx="3741738" cy="12461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Notes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61A6-1B71-4DC7-A5ED-DA3D0A3E935C}"/>
              </a:ext>
            </a:extLst>
          </p:cNvPr>
          <p:cNvSpPr txBox="1">
            <a:spLocks/>
          </p:cNvSpPr>
          <p:nvPr/>
        </p:nvSpPr>
        <p:spPr>
          <a:xfrm>
            <a:off x="4729018" y="657225"/>
            <a:ext cx="6959600" cy="53721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/>
              <a:t>Simulation gives an alternative way to make a decision.</a:t>
            </a:r>
          </a:p>
          <a:p>
            <a:r>
              <a:rPr lang="en-US" sz="3000" dirty="0"/>
              <a:t>This is truly binomial, unless …</a:t>
            </a:r>
          </a:p>
          <a:p>
            <a:r>
              <a:rPr lang="en-US" sz="3000" dirty="0"/>
              <a:t>What are we inferring here? (Don’t get fooled by the word “experiment.”)</a:t>
            </a:r>
          </a:p>
          <a:p>
            <a:pPr marL="233363" indent="-233363"/>
            <a:r>
              <a:rPr lang="en-US" sz="3000" dirty="0"/>
              <a:t>Review version - get them to use technology to do a test quickly, then note the violation of conditions!</a:t>
            </a:r>
          </a:p>
          <a:p>
            <a:pPr marL="0" indent="0">
              <a:buFont typeface="Arial"/>
              <a:buNone/>
            </a:pPr>
            <a:endParaRPr lang="en-US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BA2B3C74-74DA-4EAE-89F2-1B2845064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442" y="3246207"/>
            <a:ext cx="2545660" cy="2277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7041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1217D068-D650-4CD2-9025-6663112FB049}"/>
              </a:ext>
            </a:extLst>
          </p:cNvPr>
          <p:cNvSpPr txBox="1">
            <a:spLocks/>
          </p:cNvSpPr>
          <p:nvPr/>
        </p:nvSpPr>
        <p:spPr>
          <a:xfrm>
            <a:off x="498764" y="657225"/>
            <a:ext cx="3741738" cy="12461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Simulation #2: </a:t>
            </a:r>
            <a:br>
              <a:rPr lang="en-US" dirty="0"/>
            </a:br>
            <a:r>
              <a:rPr lang="en-US" dirty="0"/>
              <a:t>Show Me The Money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7932F1AB-1A96-4FF1-A4C4-28C708E1D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64" y="2716366"/>
            <a:ext cx="3676423" cy="240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51021F84-DDAC-43C1-9BF8-AE14E33B55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363" y="1489305"/>
            <a:ext cx="6462614" cy="36352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2632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1217D068-D650-4CD2-9025-6663112FB049}"/>
              </a:ext>
            </a:extLst>
          </p:cNvPr>
          <p:cNvSpPr txBox="1">
            <a:spLocks/>
          </p:cNvSpPr>
          <p:nvPr/>
        </p:nvSpPr>
        <p:spPr>
          <a:xfrm>
            <a:off x="498764" y="657225"/>
            <a:ext cx="3741738" cy="12461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Notes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26B861A6-1B71-4DC7-A5ED-DA3D0A3E935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29018" y="657225"/>
                <a:ext cx="6959600" cy="5372100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000" dirty="0"/>
                  <a:t>Expect discussion – movies are fun.</a:t>
                </a:r>
              </a:p>
              <a:p>
                <a:r>
                  <a:rPr lang="en-US" sz="3000" dirty="0"/>
                  <a:t>This population works well (every year) because it is strongly right-skewed.</a:t>
                </a:r>
              </a:p>
              <a:p>
                <a:r>
                  <a:rPr lang="en-US" sz="3000" dirty="0"/>
                  <a:t>Early glimpse at sampling distributions.</a:t>
                </a:r>
              </a:p>
              <a:p>
                <a:r>
                  <a:rPr lang="en-US" sz="3000" dirty="0"/>
                  <a:t>You can use this simulation to show the distribution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3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3000" dirty="0"/>
                  <a:t> is not always approximately Normal.</a:t>
                </a:r>
              </a:p>
              <a:p>
                <a:pPr marL="0" indent="0">
                  <a:buFont typeface="Arial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26B861A6-1B71-4DC7-A5ED-DA3D0A3E93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9018" y="657225"/>
                <a:ext cx="6959600" cy="5372100"/>
              </a:xfrm>
              <a:prstGeom prst="rect">
                <a:avLst/>
              </a:prstGeom>
              <a:blipFill>
                <a:blip r:embed="rId2"/>
                <a:stretch>
                  <a:fillRect l="-1840" t="-23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8">
            <a:extLst>
              <a:ext uri="{FF2B5EF4-FFF2-40B4-BE49-F238E27FC236}">
                <a16:creationId xmlns:a16="http://schemas.microsoft.com/office/drawing/2014/main" id="{65AA5B29-7FF4-4BA2-9E30-D778417B3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64" y="2716366"/>
            <a:ext cx="3676423" cy="240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28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itle Slides">
  <a:themeElements>
    <a:clrScheme name="CBSAT">
      <a:dk1>
        <a:srgbClr val="1E1E1E"/>
      </a:dk1>
      <a:lt1>
        <a:srgbClr val="FFFFFF"/>
      </a:lt1>
      <a:dk2>
        <a:srgbClr val="44546A"/>
      </a:dk2>
      <a:lt2>
        <a:srgbClr val="E7E6E6"/>
      </a:lt2>
      <a:accent1>
        <a:srgbClr val="009CDE"/>
      </a:accent1>
      <a:accent2>
        <a:srgbClr val="71C5E8"/>
      </a:accent2>
      <a:accent3>
        <a:srgbClr val="FEDB00"/>
      </a:accent3>
      <a:accent4>
        <a:srgbClr val="E57200"/>
      </a:accent4>
      <a:accent5>
        <a:srgbClr val="009CDE"/>
      </a:accent5>
      <a:accent6>
        <a:srgbClr val="3A913F"/>
      </a:accent6>
      <a:hlink>
        <a:srgbClr val="009CDE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ection Dividers">
  <a:themeElements>
    <a:clrScheme name="CBSAT">
      <a:dk1>
        <a:srgbClr val="1E1E1E"/>
      </a:dk1>
      <a:lt1>
        <a:srgbClr val="FFFFFF"/>
      </a:lt1>
      <a:dk2>
        <a:srgbClr val="44546A"/>
      </a:dk2>
      <a:lt2>
        <a:srgbClr val="E7E6E6"/>
      </a:lt2>
      <a:accent1>
        <a:srgbClr val="009CDE"/>
      </a:accent1>
      <a:accent2>
        <a:srgbClr val="71C5E8"/>
      </a:accent2>
      <a:accent3>
        <a:srgbClr val="FEDB00"/>
      </a:accent3>
      <a:accent4>
        <a:srgbClr val="E57200"/>
      </a:accent4>
      <a:accent5>
        <a:srgbClr val="009CDE"/>
      </a:accent5>
      <a:accent6>
        <a:srgbClr val="3A913F"/>
      </a:accent6>
      <a:hlink>
        <a:srgbClr val="009CDE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ontent Slides">
  <a:themeElements>
    <a:clrScheme name="CB-Blue-K-12">
      <a:dk1>
        <a:srgbClr val="1E1E1E"/>
      </a:dk1>
      <a:lt1>
        <a:srgbClr val="FFFFFF"/>
      </a:lt1>
      <a:dk2>
        <a:srgbClr val="505050"/>
      </a:dk2>
      <a:lt2>
        <a:srgbClr val="DCDCDC"/>
      </a:lt2>
      <a:accent1>
        <a:srgbClr val="009CDE"/>
      </a:accent1>
      <a:accent2>
        <a:srgbClr val="71C5E8"/>
      </a:accent2>
      <a:accent3>
        <a:srgbClr val="E57200"/>
      </a:accent3>
      <a:accent4>
        <a:srgbClr val="AF2D8A"/>
      </a:accent4>
      <a:accent5>
        <a:srgbClr val="1E1E1E"/>
      </a:accent5>
      <a:accent6>
        <a:srgbClr val="1E1E1E"/>
      </a:accent6>
      <a:hlink>
        <a:srgbClr val="006298"/>
      </a:hlink>
      <a:folHlink>
        <a:srgbClr val="E8796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</TotalTime>
  <Words>274</Words>
  <Application>Microsoft Office PowerPoint</Application>
  <PresentationFormat>Widescreen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Cambria Math</vt:lpstr>
      <vt:lpstr>Franklin Gothic Book</vt:lpstr>
      <vt:lpstr>Title Slides</vt:lpstr>
      <vt:lpstr>Section Dividers</vt:lpstr>
      <vt:lpstr>1_Content Slides</vt:lpstr>
      <vt:lpstr>Stimulating Simulations throughout  AP Statistics</vt:lpstr>
      <vt:lpstr>Why should we teach statistics?</vt:lpstr>
      <vt:lpstr>Why should we teach statistics?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Contact 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Doug Tyson</cp:lastModifiedBy>
  <cp:revision>247</cp:revision>
  <dcterms:created xsi:type="dcterms:W3CDTF">2016-08-22T23:40:38Z</dcterms:created>
  <dcterms:modified xsi:type="dcterms:W3CDTF">2019-07-08T18:27:43Z</dcterms:modified>
</cp:coreProperties>
</file>