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57" r:id="rId1"/>
  </p:sldMasterIdLst>
  <p:sldIdLst>
    <p:sldId id="256" r:id="rId2"/>
    <p:sldId id="257" r:id="rId3"/>
    <p:sldId id="259" r:id="rId4"/>
    <p:sldId id="267" r:id="rId5"/>
    <p:sldId id="269" r:id="rId6"/>
    <p:sldId id="260" r:id="rId7"/>
    <p:sldId id="271" r:id="rId8"/>
    <p:sldId id="261" r:id="rId9"/>
    <p:sldId id="272" r:id="rId10"/>
    <p:sldId id="266" r:id="rId11"/>
    <p:sldId id="258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3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2733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43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99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91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35011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58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08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7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02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4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2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6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amstat.org/ASA/Education/K-12-Educators.aspx?hkey=66767c1e-fea8-43ea-8665-12bf718997f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thisisstatistics.org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tyson.doug" TargetMode="External"/><Relationship Id="rId7" Type="http://schemas.openxmlformats.org/officeDocument/2006/relationships/image" Target="../media/image13.jpeg"/><Relationship Id="rId2" Type="http://schemas.openxmlformats.org/officeDocument/2006/relationships/hyperlink" Target="mailto:tyson.doug@g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rtysonstats.com" TargetMode="External"/><Relationship Id="rId5" Type="http://schemas.openxmlformats.org/officeDocument/2006/relationships/hyperlink" Target="http://www.linkedin.com/pub/doug-tyson/1b/687/819/" TargetMode="External"/><Relationship Id="rId4" Type="http://schemas.openxmlformats.org/officeDocument/2006/relationships/hyperlink" Target="https://twitter.com/tyson_dou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stapplet.com/SP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9484" y="2404534"/>
            <a:ext cx="8304519" cy="1646302"/>
          </a:xfrm>
        </p:spPr>
        <p:txBody>
          <a:bodyPr>
            <a:normAutofit fontScale="90000"/>
          </a:bodyPr>
          <a:lstStyle/>
          <a:p>
            <a:r>
              <a:rPr lang="en-US" dirty="0"/>
              <a:t>Teaching Statistics with Simulations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>
              <a:tabLst>
                <a:tab pos="7546975" algn="r"/>
              </a:tabLst>
            </a:pPr>
            <a:r>
              <a:rPr lang="en-US" sz="4000" dirty="0"/>
              <a:t>Doug Tyson	</a:t>
            </a:r>
          </a:p>
        </p:txBody>
      </p:sp>
      <p:pic>
        <p:nvPicPr>
          <p:cNvPr id="4" name="Picture 2" descr="http://magazine.amstat.org/wp-content/uploads/2016/01/LOGO-FINALBRAND_Tagline-und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020">
            <a:off x="7365961" y="568963"/>
            <a:ext cx="4519872" cy="16098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://thisisstatistics.org/wp-content/uploads/2014/07/logo2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3" y="2951251"/>
            <a:ext cx="2464802" cy="246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742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</a:rPr>
              <a:t>Target 1</a:t>
            </a:r>
            <a:r>
              <a:rPr lang="en-US" sz="2400" dirty="0">
                <a:solidFill>
                  <a:schemeClr val="tx1"/>
                </a:solidFill>
              </a:rPr>
              <a:t>: I can simulate a random process using physical manipulatives.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2</a:t>
            </a:r>
            <a:r>
              <a:rPr lang="en-US" sz="2400" dirty="0">
                <a:solidFill>
                  <a:schemeClr val="tx1"/>
                </a:solidFill>
              </a:rPr>
              <a:t>: I can simulate a random process using technology.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3</a:t>
            </a:r>
            <a:r>
              <a:rPr lang="en-US" sz="2400" dirty="0">
                <a:solidFill>
                  <a:schemeClr val="tx1"/>
                </a:solidFill>
              </a:rPr>
              <a:t>: I can make a decision from a simulation about the evidence against a null hypothesis.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9" y="3759657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21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literacy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5128555" cy="3880773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“Even if you believe that every student can’t learn statistics, I believe school policy should operate as if they can.”</a:t>
            </a:r>
          </a:p>
          <a:p>
            <a:endParaRPr lang="en-US" dirty="0"/>
          </a:p>
        </p:txBody>
      </p:sp>
      <p:pic>
        <p:nvPicPr>
          <p:cNvPr id="4" name="Picture 2" descr="http://www.amesa.org.za/AMESA2013/Usis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265" y="1812835"/>
            <a:ext cx="3893911" cy="3708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003508" y="4654398"/>
            <a:ext cx="502920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Zalman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Usiskin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ICOTS9</a:t>
            </a:r>
          </a:p>
        </p:txBody>
      </p:sp>
    </p:spTree>
    <p:extLst>
      <p:ext uri="{BB962C8B-B14F-4D97-AF65-F5344CB8AC3E}">
        <p14:creationId xmlns:p14="http://schemas.microsoft.com/office/powerpoint/2010/main" val="18444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4458"/>
          </a:xfrm>
        </p:spPr>
        <p:txBody>
          <a:bodyPr>
            <a:normAutofit/>
          </a:bodyPr>
          <a:lstStyle/>
          <a:p>
            <a:r>
              <a:rPr lang="en-US" dirty="0"/>
              <a:t>Contact info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77334" y="1445439"/>
            <a:ext cx="4114768" cy="246752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3000" b="1" dirty="0">
                <a:solidFill>
                  <a:schemeClr val="accent4"/>
                </a:solidFill>
              </a:rPr>
              <a:t>Doug Tyson</a:t>
            </a:r>
            <a:r>
              <a:rPr lang="en-US" sz="2600" dirty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Email: </a:t>
            </a:r>
            <a:r>
              <a:rPr lang="en-US" sz="1900" dirty="0">
                <a:hlinkClick r:id="rId2"/>
              </a:rPr>
              <a:t>tyson.doug@gmail.com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FB: </a:t>
            </a:r>
            <a:r>
              <a:rPr lang="en-US" sz="1900" dirty="0">
                <a:hlinkClick r:id="rId3"/>
              </a:rPr>
              <a:t>tyson.doug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Twitter: </a:t>
            </a:r>
            <a:r>
              <a:rPr lang="en-US" sz="1900" dirty="0">
                <a:hlinkClick r:id="rId4"/>
              </a:rPr>
              <a:t>@</a:t>
            </a:r>
            <a:r>
              <a:rPr lang="en-US" sz="1900" dirty="0" err="1">
                <a:hlinkClick r:id="rId4"/>
              </a:rPr>
              <a:t>tyson_doug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LI: </a:t>
            </a:r>
            <a:r>
              <a:rPr lang="en-US" sz="1900" dirty="0">
                <a:hlinkClick r:id="rId5"/>
              </a:rPr>
              <a:t>tyson.doug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URL: </a:t>
            </a:r>
            <a:r>
              <a:rPr lang="en-US" sz="1900" dirty="0">
                <a:hlinkClick r:id="rId6"/>
              </a:rPr>
              <a:t>MrTysonStats.com</a:t>
            </a:r>
            <a:endParaRPr lang="en-US" sz="1900" dirty="0"/>
          </a:p>
          <a:p>
            <a:pPr marL="514350" indent="-514350">
              <a:buNone/>
            </a:pPr>
            <a:endParaRPr lang="en-US" sz="2600" dirty="0"/>
          </a:p>
        </p:txBody>
      </p:sp>
      <p:pic>
        <p:nvPicPr>
          <p:cNvPr id="6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676">
            <a:off x="6031326" y="1141004"/>
            <a:ext cx="3507988" cy="46773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87911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93888"/>
            <a:ext cx="8596668" cy="4173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True or False?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61872" y="2491856"/>
            <a:ext cx="9045164" cy="4159109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has a bilingual father.</a:t>
            </a:r>
          </a:p>
          <a:p>
            <a:r>
              <a:rPr lang="en-US" sz="2000" dirty="0"/>
              <a:t>has officiated 11 weddings.</a:t>
            </a:r>
          </a:p>
          <a:p>
            <a:r>
              <a:rPr lang="en-US" sz="2000" dirty="0"/>
              <a:t>once shipped his car to Iceland.</a:t>
            </a:r>
          </a:p>
          <a:p>
            <a:r>
              <a:rPr lang="en-US" sz="2000" dirty="0"/>
              <a:t>has been to Russia and the Ukraine on two separate occasions.</a:t>
            </a:r>
          </a:p>
          <a:p>
            <a:r>
              <a:rPr lang="en-US" sz="2000" dirty="0"/>
              <a:t>has been to over 100 Phish concerts</a:t>
            </a:r>
          </a:p>
          <a:p>
            <a:r>
              <a:rPr lang="en-US" sz="2000" dirty="0"/>
              <a:t>taught himself to program BASIC on a Commodore 64. For fun.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marL="569913"/>
            <a:r>
              <a:rPr lang="en-US" sz="2000" dirty="0"/>
              <a:t>shook hands with President Obama</a:t>
            </a:r>
          </a:p>
          <a:p>
            <a:pPr marL="569913"/>
            <a:r>
              <a:rPr lang="en-US" sz="2000" dirty="0"/>
              <a:t>ran a marathon 2 weeks ago.</a:t>
            </a:r>
          </a:p>
          <a:p>
            <a:pPr marL="569913"/>
            <a:r>
              <a:rPr lang="en-US" sz="2000" dirty="0"/>
              <a:t>has eaten cow tongue.</a:t>
            </a:r>
          </a:p>
          <a:p>
            <a:pPr marL="569913"/>
            <a:r>
              <a:rPr lang="en-US" sz="2000" dirty="0"/>
              <a:t>was a free-and-reduced lunch kid.</a:t>
            </a:r>
          </a:p>
          <a:p>
            <a:pPr marL="569913"/>
            <a:r>
              <a:rPr lang="en-US" sz="2000" dirty="0"/>
              <a:t>had a great grandmother that lived to 101 years old.</a:t>
            </a:r>
          </a:p>
          <a:p>
            <a:pPr marL="569913"/>
            <a:r>
              <a:rPr lang="en-US" sz="2000" dirty="0"/>
              <a:t>Makes snow at home with his homemade snowmaking machine.</a:t>
            </a:r>
          </a:p>
        </p:txBody>
      </p:sp>
    </p:spTree>
    <p:extLst>
      <p:ext uri="{BB962C8B-B14F-4D97-AF65-F5344CB8AC3E}">
        <p14:creationId xmlns:p14="http://schemas.microsoft.com/office/powerpoint/2010/main" val="309937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we teach statistics?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6572552" cy="4305525"/>
          </a:xfrm>
        </p:spPr>
        <p:txBody>
          <a:bodyPr>
            <a:normAutofit/>
          </a:bodyPr>
          <a:lstStyle/>
          <a:p>
            <a:pPr marL="234950" lvl="1" indent="0" fontAlgn="ctr">
              <a:buNone/>
            </a:pPr>
            <a:r>
              <a:rPr lang="en-US" sz="3200" dirty="0"/>
              <a:t>“Statistical thinking will one day be as necessary for efficient citizenship as the ability to read and write.” </a:t>
            </a:r>
          </a:p>
          <a:p>
            <a:pPr marL="234950" lvl="1" indent="0" fontAlgn="ctr">
              <a:buNone/>
            </a:pPr>
            <a:r>
              <a:rPr lang="en-US" sz="3200" dirty="0"/>
              <a:t>	-H.G. Wells</a:t>
            </a:r>
          </a:p>
          <a:p>
            <a:pPr marL="234950" lvl="1" indent="0" fontAlgn="ctr">
              <a:buNone/>
            </a:pPr>
            <a:endParaRPr lang="en-US" sz="3200" b="1" dirty="0"/>
          </a:p>
          <a:p>
            <a:pPr marL="234950" lvl="1" indent="0" fontAlgn="ctr">
              <a:buNone/>
            </a:pPr>
            <a:r>
              <a:rPr lang="en-US" sz="3200" dirty="0"/>
              <a:t> “That day is upon us.” </a:t>
            </a:r>
            <a:br>
              <a:rPr lang="en-US" sz="3200" dirty="0"/>
            </a:br>
            <a:r>
              <a:rPr lang="en-US" sz="3200" dirty="0"/>
              <a:t>	-Doug Tyson</a:t>
            </a:r>
            <a:endParaRPr lang="en-US" sz="3200" b="1" dirty="0"/>
          </a:p>
        </p:txBody>
      </p:sp>
      <p:pic>
        <p:nvPicPr>
          <p:cNvPr id="4" name="Picture 2" descr="http://i.telegraph.co.uk/multimedia/archive/01486/wells_148666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656" y="2368361"/>
            <a:ext cx="3383280" cy="2118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s://fbcdn-sphotos-h-a.akamaihd.net/hphotos-ak-xap1/v/t1.0-9/10404508_10152297598161298_1380351709906847119_n.jpg?oh=cdb12b8026dc4d61281ef7c97d674685&amp;oe=54ADBA5B&amp;__gda__=1422662670_78f235272f673f31a645d02a037900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94360"/>
            <a:ext cx="1923425" cy="1923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8289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Target 1</a:t>
            </a:r>
            <a:r>
              <a:rPr lang="en-US" sz="2400" dirty="0"/>
              <a:t>: I can simulate a random process using physical manipulatives.</a:t>
            </a:r>
          </a:p>
          <a:p>
            <a:r>
              <a:rPr lang="en-US" sz="2400" b="1" dirty="0"/>
              <a:t>Target 2</a:t>
            </a:r>
            <a:r>
              <a:rPr lang="en-US" sz="2400" dirty="0"/>
              <a:t>: I can simulate a random process using technology.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3</a:t>
            </a:r>
            <a:r>
              <a:rPr lang="en-US" sz="2400" dirty="0">
                <a:solidFill>
                  <a:schemeClr val="tx1"/>
                </a:solidFill>
              </a:rPr>
              <a:t>: I can make a decision from a simulation about the evidence against a null hypothesis.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9" y="3759657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3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pedagogical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853133" cy="388077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When you look around a classroom, the people who are talking the most, thinking the most, and the writing the most are the ones who are learning the most.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www.princeton.edu/main/images/news/2012/08/sumjournalism_20120811_WritingWorkshops_064_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5596">
            <a:off x="5530468" y="2128704"/>
            <a:ext cx="5704368" cy="33630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85890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 #1: </a:t>
            </a:r>
            <a:br>
              <a:rPr lang="en-US" dirty="0"/>
            </a:br>
            <a:r>
              <a:rPr lang="en-US" dirty="0"/>
              <a:t>Smelling Parkinson’s Disease</a:t>
            </a:r>
          </a:p>
        </p:txBody>
      </p:sp>
      <p:pic>
        <p:nvPicPr>
          <p:cNvPr id="1028" name="Picture 4" descr="http://www.clipartbest.com/cliparts/7ca/KxG/7caKxGRn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853" y="2443810"/>
            <a:ext cx="4179757" cy="42758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16" y="2025270"/>
            <a:ext cx="1888827" cy="239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61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1" y="1828800"/>
            <a:ext cx="6821080" cy="4718649"/>
          </a:xfrm>
        </p:spPr>
        <p:txBody>
          <a:bodyPr>
            <a:normAutofit/>
          </a:bodyPr>
          <a:lstStyle/>
          <a:p>
            <a:r>
              <a:rPr lang="en-US" sz="2800" dirty="0"/>
              <a:t>Simulation gives an alternative way to make a decision.</a:t>
            </a:r>
          </a:p>
          <a:p>
            <a:r>
              <a:rPr lang="en-US" sz="2800" dirty="0"/>
              <a:t>This is truly binomial, unless …</a:t>
            </a:r>
          </a:p>
          <a:p>
            <a:r>
              <a:rPr lang="en-US" sz="2800" dirty="0"/>
              <a:t>What are we inferring here? (Don’t get fooled by the word “experiment.”)</a:t>
            </a:r>
          </a:p>
          <a:p>
            <a:pPr marL="233363" indent="-233363"/>
            <a:r>
              <a:rPr lang="en-US" sz="2800" dirty="0"/>
              <a:t>Review version (For AP Stats)</a:t>
            </a:r>
            <a:br>
              <a:rPr lang="en-US" sz="2800" dirty="0"/>
            </a:br>
            <a:r>
              <a:rPr lang="en-US" sz="2800" dirty="0"/>
              <a:t>Get them to use technology to do a test quickly, then note the violation of conditions!</a:t>
            </a:r>
          </a:p>
          <a:p>
            <a:endParaRPr lang="en-US" dirty="0"/>
          </a:p>
        </p:txBody>
      </p:sp>
      <p:pic>
        <p:nvPicPr>
          <p:cNvPr id="307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534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 #2: </a:t>
            </a:r>
            <a:br>
              <a:rPr lang="en-US" dirty="0"/>
            </a:br>
            <a:r>
              <a:rPr lang="en-US" dirty="0"/>
              <a:t>Flipping and Spinning (Pennies)</a:t>
            </a:r>
          </a:p>
        </p:txBody>
      </p:sp>
      <p:pic>
        <p:nvPicPr>
          <p:cNvPr id="1028" name="Picture 4" descr="Image result for penny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1390649"/>
            <a:ext cx="5889603" cy="588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enny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4" y="2045509"/>
            <a:ext cx="4110036" cy="408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947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6976354" cy="4351337"/>
          </a:xfrm>
        </p:spPr>
        <p:txBody>
          <a:bodyPr>
            <a:normAutofit/>
          </a:bodyPr>
          <a:lstStyle/>
          <a:p>
            <a:r>
              <a:rPr lang="en-US" sz="2800" dirty="0"/>
              <a:t>Pennies from early 1960s work well</a:t>
            </a:r>
          </a:p>
          <a:p>
            <a:r>
              <a:rPr lang="en-US" sz="2800" dirty="0"/>
              <a:t>Students pairs (some can’t “spin”)</a:t>
            </a:r>
          </a:p>
          <a:p>
            <a:r>
              <a:rPr lang="en-US" sz="2800" dirty="0">
                <a:sym typeface="Wingdings" panose="05000000000000000000" pitchFamily="2" charset="2"/>
              </a:rPr>
              <a:t>We can’t be </a:t>
            </a:r>
            <a:r>
              <a:rPr lang="en-US" sz="2800" i="1" dirty="0">
                <a:sym typeface="Wingdings" panose="05000000000000000000" pitchFamily="2" charset="2"/>
              </a:rPr>
              <a:t>certain</a:t>
            </a:r>
            <a:r>
              <a:rPr lang="en-US" sz="2800" dirty="0">
                <a:sym typeface="Wingdings" panose="05000000000000000000" pitchFamily="2" charset="2"/>
              </a:rPr>
              <a:t> about our decision unless we flip/spin forever…</a:t>
            </a:r>
          </a:p>
          <a:p>
            <a:r>
              <a:rPr lang="en-US" sz="2800" dirty="0">
                <a:sym typeface="Wingdings" panose="05000000000000000000" pitchFamily="2" charset="2"/>
              </a:rPr>
              <a:t>Can be simulated in SPA Applets</a:t>
            </a:r>
            <a:br>
              <a:rPr lang="en-US" sz="2800" dirty="0">
                <a:sym typeface="Wingdings" panose="05000000000000000000" pitchFamily="2" charset="2"/>
              </a:rPr>
            </a:br>
            <a:r>
              <a:rPr lang="en-US" sz="2800" dirty="0">
                <a:sym typeface="Wingdings" panose="05000000000000000000" pitchFamily="2" charset="2"/>
                <a:hlinkClick r:id="rId2"/>
              </a:rPr>
              <a:t>www.stapplet.com/SPA</a:t>
            </a:r>
            <a:endParaRPr lang="en-US" sz="2800" dirty="0">
              <a:sym typeface="Wingdings" panose="05000000000000000000" pitchFamily="2" charset="2"/>
            </a:endParaRPr>
          </a:p>
          <a:p>
            <a:r>
              <a:rPr lang="en-US" sz="2800" dirty="0">
                <a:sym typeface="Wingdings" panose="05000000000000000000" pitchFamily="2" charset="2"/>
              </a:rPr>
              <a:t>Can create a confidence interval by inverting the test (with technology)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220709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1059</TotalTime>
  <Words>377</Words>
  <Application>Microsoft Office PowerPoint</Application>
  <PresentationFormat>Widescreen</PresentationFormat>
  <Paragraphs>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Century Schoolbook</vt:lpstr>
      <vt:lpstr>Wingdings</vt:lpstr>
      <vt:lpstr>Wingdings 2</vt:lpstr>
      <vt:lpstr>Wingdings 3</vt:lpstr>
      <vt:lpstr>View</vt:lpstr>
      <vt:lpstr>Teaching Statistics with Simulations</vt:lpstr>
      <vt:lpstr>Speaker introductions</vt:lpstr>
      <vt:lpstr>Why should we teach statistics?</vt:lpstr>
      <vt:lpstr>Learning targets</vt:lpstr>
      <vt:lpstr>My pedagogical approach</vt:lpstr>
      <vt:lpstr>Simulation #1:  Smelling Parkinson’s Disease</vt:lpstr>
      <vt:lpstr>Notes</vt:lpstr>
      <vt:lpstr>Simulation #2:  Flipping and Spinning (Pennies)</vt:lpstr>
      <vt:lpstr>Notes</vt:lpstr>
      <vt:lpstr>Learning targets</vt:lpstr>
      <vt:lpstr>Statistical literacy</vt:lpstr>
      <vt:lpstr>Contact info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Orchestrating Simulations in CC Statistics</dc:title>
  <dc:creator>Doug Tyson</dc:creator>
  <cp:lastModifiedBy>Doug Tyson</cp:lastModifiedBy>
  <cp:revision>40</cp:revision>
  <dcterms:created xsi:type="dcterms:W3CDTF">2015-11-01T23:44:40Z</dcterms:created>
  <dcterms:modified xsi:type="dcterms:W3CDTF">2017-03-15T20:06:28Z</dcterms:modified>
</cp:coreProperties>
</file>