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media/image1.jpeg" ContentType="image/jpeg"/>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media/image2.jpeg" ContentType="image/jpeg"/>
  <Override PartName="/ppt/notesSlides/notesSlide17.xml" ContentType="application/vnd.openxmlformats-officedocument.presentationml.notesSlide+xml"/>
  <Override PartName="/ppt/notesSlides/notesSlide18.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Lst>
  <p:sldSz cx="13004800" cy="9753600"/>
  <p:notesSz cx="6858000" cy="9144000"/>
  <p:defaultTextStyle>
    <a:lvl1pPr defTabSz="457200">
      <a:defRPr sz="1200">
        <a:latin typeface="Helvetica"/>
        <a:ea typeface="Helvetica"/>
        <a:cs typeface="Helvetica"/>
        <a:sym typeface="Helvetica"/>
      </a:defRPr>
    </a:lvl1pPr>
    <a:lvl2pPr indent="228600" defTabSz="457200">
      <a:defRPr sz="1200">
        <a:latin typeface="Helvetica"/>
        <a:ea typeface="Helvetica"/>
        <a:cs typeface="Helvetica"/>
        <a:sym typeface="Helvetica"/>
      </a:defRPr>
    </a:lvl2pPr>
    <a:lvl3pPr indent="457200" defTabSz="457200">
      <a:defRPr sz="1200">
        <a:latin typeface="Helvetica"/>
        <a:ea typeface="Helvetica"/>
        <a:cs typeface="Helvetica"/>
        <a:sym typeface="Helvetica"/>
      </a:defRPr>
    </a:lvl3pPr>
    <a:lvl4pPr indent="685800" defTabSz="457200">
      <a:defRPr sz="1200">
        <a:latin typeface="Helvetica"/>
        <a:ea typeface="Helvetica"/>
        <a:cs typeface="Helvetica"/>
        <a:sym typeface="Helvetica"/>
      </a:defRPr>
    </a:lvl4pPr>
    <a:lvl5pPr indent="914400" defTabSz="457200">
      <a:defRPr sz="1200">
        <a:latin typeface="Helvetica"/>
        <a:ea typeface="Helvetica"/>
        <a:cs typeface="Helvetica"/>
        <a:sym typeface="Helvetica"/>
      </a:defRPr>
    </a:lvl5pPr>
    <a:lvl6pPr indent="1143000" defTabSz="457200">
      <a:defRPr sz="1200">
        <a:latin typeface="Helvetica"/>
        <a:ea typeface="Helvetica"/>
        <a:cs typeface="Helvetica"/>
        <a:sym typeface="Helvetica"/>
      </a:defRPr>
    </a:lvl6pPr>
    <a:lvl7pPr indent="1371600" defTabSz="457200">
      <a:defRPr sz="1200">
        <a:latin typeface="Helvetica"/>
        <a:ea typeface="Helvetica"/>
        <a:cs typeface="Helvetica"/>
        <a:sym typeface="Helvetica"/>
      </a:defRPr>
    </a:lvl7pPr>
    <a:lvl8pPr indent="1600200" defTabSz="457200">
      <a:defRPr sz="1200">
        <a:latin typeface="Helvetica"/>
        <a:ea typeface="Helvetica"/>
        <a:cs typeface="Helvetica"/>
        <a:sym typeface="Helvetica"/>
      </a:defRPr>
    </a:lvl8pPr>
    <a:lvl9pPr indent="1828800" defTabSz="457200">
      <a:defRPr sz="1200">
        <a:latin typeface="Helvetica"/>
        <a:ea typeface="Helvetica"/>
        <a:cs typeface="Helvetica"/>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Light"/>
          <a:ea typeface="Helvetica Light"/>
          <a:cs typeface="Helvetica Ligh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Light"/>
          <a:ea typeface="Helvetica Light"/>
          <a:cs typeface="Helvetica Ligh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Light"/>
          <a:ea typeface="Helvetica Light"/>
          <a:cs typeface="Helvetica Light"/>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Light"/>
          <a:ea typeface="Helvetica Light"/>
          <a:cs typeface="Helvetica Light"/>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
          <a:latin typeface="Helvetica Light"/>
          <a:ea typeface="Helvetica Light"/>
          <a:cs typeface="Helvetica Light"/>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Light"/>
          <a:ea typeface="Helvetica Light"/>
          <a:cs typeface="Helvetica Light"/>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Light"/>
          <a:ea typeface="Helvetica Light"/>
          <a:cs typeface="Helvetica Light"/>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Light"/>
          <a:ea typeface="Helvetica Light"/>
          <a:cs typeface="Helvetica Light"/>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Light"/>
          <a:ea typeface="Helvetica Light"/>
          <a:cs typeface="Helvetica Light"/>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Light"/>
          <a:ea typeface="Helvetica Light"/>
          <a:cs typeface="Helvetica Light"/>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Light"/>
          <a:ea typeface="Helvetica Light"/>
          <a:cs typeface="Helvetica Light"/>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Light"/>
          <a:ea typeface="Helvetica Light"/>
          <a:cs typeface="Helvetica Light"/>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Light"/>
          <a:ea typeface="Helvetica Light"/>
          <a:cs typeface="Helvetica Light"/>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aj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b="def" i="def"/>
      <a:tcStyle>
        <a:tcBdr/>
        <a:fill>
          <a:solidFill>
            <a:srgbClr val="C5C7C9">
              <a:alpha val="30000"/>
            </a:srgbClr>
          </a:solidFill>
        </a:fill>
      </a:tcStyle>
    </a:band2H>
    <a:firstCol>
      <a:tcTxStyle b="off" i="off">
        <a:fontRef idx="maj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Col>
    <a:lastRow>
      <a:tcTxStyle b="off" i="off">
        <a:fontRef idx="maj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lastRow>
    <a:firstRow>
      <a:tcTxStyle b="off" i="off">
        <a:fontRef idx="maj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Row>
  </a:tblStyle>
  <a:tblStyle styleId="{D51ADE6A-740E-44AE-83CC-AE7238B6C88D}"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b="def" i="def"/>
      <a:tcStyle>
        <a:tcBdr/>
        <a:fill>
          <a:solidFill>
            <a:srgbClr val="D2D2D2">
              <a:alpha val="30000"/>
            </a:srgbClr>
          </a:solidFill>
        </a:fill>
      </a:tcStyle>
    </a:band2H>
    <a:firstCo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Col>
    <a:la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lastRow>
    <a:fir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hape 43"/>
          <p:cNvSpPr/>
          <p:nvPr>
            <p:ph type="sldImg"/>
          </p:nvPr>
        </p:nvSpPr>
        <p:spPr>
          <a:xfrm>
            <a:off x="1143000" y="685800"/>
            <a:ext cx="4572000" cy="3429000"/>
          </a:xfrm>
          <a:prstGeom prst="rect">
            <a:avLst/>
          </a:prstGeom>
        </p:spPr>
        <p:txBody>
          <a:bodyPr/>
          <a:lstStyle/>
          <a:p>
            <a:pPr lvl="0"/>
          </a:p>
        </p:txBody>
      </p:sp>
      <p:sp>
        <p:nvSpPr>
          <p:cNvPr id="44" name="Shape 44"/>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584200">
      <a:defRPr sz="2200">
        <a:latin typeface="Lucida Grande"/>
        <a:ea typeface="Lucida Grande"/>
        <a:cs typeface="Lucida Grande"/>
        <a:sym typeface="Lucida Grande"/>
      </a:defRPr>
    </a:lvl1pPr>
    <a:lvl2pPr indent="228600" defTabSz="584200">
      <a:defRPr sz="2200">
        <a:latin typeface="Lucida Grande"/>
        <a:ea typeface="Lucida Grande"/>
        <a:cs typeface="Lucida Grande"/>
        <a:sym typeface="Lucida Grande"/>
      </a:defRPr>
    </a:lvl2pPr>
    <a:lvl3pPr indent="457200" defTabSz="584200">
      <a:defRPr sz="2200">
        <a:latin typeface="Lucida Grande"/>
        <a:ea typeface="Lucida Grande"/>
        <a:cs typeface="Lucida Grande"/>
        <a:sym typeface="Lucida Grande"/>
      </a:defRPr>
    </a:lvl3pPr>
    <a:lvl4pPr indent="685800" defTabSz="584200">
      <a:defRPr sz="2200">
        <a:latin typeface="Lucida Grande"/>
        <a:ea typeface="Lucida Grande"/>
        <a:cs typeface="Lucida Grande"/>
        <a:sym typeface="Lucida Grande"/>
      </a:defRPr>
    </a:lvl4pPr>
    <a:lvl5pPr indent="914400" defTabSz="584200">
      <a:defRPr sz="2200">
        <a:latin typeface="Lucida Grande"/>
        <a:ea typeface="Lucida Grande"/>
        <a:cs typeface="Lucida Grande"/>
        <a:sym typeface="Lucida Grande"/>
      </a:defRPr>
    </a:lvl5pPr>
    <a:lvl6pPr indent="1143000" defTabSz="584200">
      <a:defRPr sz="2200">
        <a:latin typeface="Lucida Grande"/>
        <a:ea typeface="Lucida Grande"/>
        <a:cs typeface="Lucida Grande"/>
        <a:sym typeface="Lucida Grande"/>
      </a:defRPr>
    </a:lvl6pPr>
    <a:lvl7pPr indent="1371600" defTabSz="584200">
      <a:defRPr sz="2200">
        <a:latin typeface="Lucida Grande"/>
        <a:ea typeface="Lucida Grande"/>
        <a:cs typeface="Lucida Grande"/>
        <a:sym typeface="Lucida Grande"/>
      </a:defRPr>
    </a:lvl7pPr>
    <a:lvl8pPr indent="1600200" defTabSz="584200">
      <a:defRPr sz="2200">
        <a:latin typeface="Lucida Grande"/>
        <a:ea typeface="Lucida Grande"/>
        <a:cs typeface="Lucida Grande"/>
        <a:sym typeface="Lucida Grande"/>
      </a:defRPr>
    </a:lvl8pPr>
    <a:lvl9pPr indent="1828800" defTabSz="584200">
      <a:defRPr sz="2200">
        <a:latin typeface="Lucida Grande"/>
        <a:ea typeface="Lucida Grande"/>
        <a:cs typeface="Lucida Grande"/>
        <a:sym typeface="Lucida Grande"/>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10.xml.rels><?xml version="1.0" encoding="UTF-8" standalone="yes"?><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1.xml.rels><?xml version="1.0" encoding="UTF-8" standalone="yes"?><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2.xml.rels><?xml version="1.0" encoding="UTF-8" standalone="yes"?><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13.xml.rels><?xml version="1.0" encoding="UTF-8" standalone="yes"?><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14.xml.rels><?xml version="1.0" encoding="UTF-8" standalone="yes"?><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Relationships>

</file>

<file path=ppt/notesSlides/_rels/notesSlide15.xml.rels><?xml version="1.0" encoding="UTF-8" standalone="yes"?><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Relationships>

</file>

<file path=ppt/notesSlides/_rels/notesSlide16.xml.rels><?xml version="1.0" encoding="UTF-8" standalone="yes"?><Relationships xmlns="http://schemas.openxmlformats.org/package/2006/relationships"><Relationship Id="rId1" Type="http://schemas.openxmlformats.org/officeDocument/2006/relationships/slide" Target="../slides/slide30.xml"/><Relationship Id="rId2" Type="http://schemas.openxmlformats.org/officeDocument/2006/relationships/notesMaster" Target="../notesMasters/notesMaster1.xml"/></Relationships>

</file>

<file path=ppt/notesSlides/_rels/notesSlide17.xml.rels><?xml version="1.0" encoding="UTF-8" standalone="yes"?><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Relationships>

</file>

<file path=ppt/notesSlides/_rels/notesSlide18.xml.rels><?xml version="1.0" encoding="UTF-8" standalone="yes"?><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6.xml.rels><?xml version="1.0" encoding="UTF-8" standalone="yes"?><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7.xml.rels><?xml version="1.0" encoding="UTF-8" standalone="yes"?><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8.xml.rels><?xml version="1.0" encoding="UTF-8" standalone="yes"?><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9.xml.rels><?xml version="1.0" encoding="UTF-8" standalone="yes"?><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8" name="Shape 118"/>
          <p:cNvSpPr/>
          <p:nvPr>
            <p:ph type="sldImg"/>
          </p:nvPr>
        </p:nvSpPr>
        <p:spPr>
          <a:prstGeom prst="rect">
            <a:avLst/>
          </a:prstGeom>
        </p:spPr>
        <p:txBody>
          <a:bodyPr/>
          <a:lstStyle/>
          <a:p>
            <a:pPr lvl="0"/>
          </a:p>
        </p:txBody>
      </p:sp>
      <p:sp>
        <p:nvSpPr>
          <p:cNvPr id="119" name="Shape 119"/>
          <p:cNvSpPr/>
          <p:nvPr>
            <p:ph type="body" sz="quarter" idx="1"/>
          </p:nvPr>
        </p:nvSpPr>
        <p:spPr>
          <a:prstGeom prst="rect">
            <a:avLst/>
          </a:prstGeom>
        </p:spPr>
        <p:txBody>
          <a:bodyPr/>
          <a:lstStyle>
            <a:lvl1pPr defTabSz="457200">
              <a:defRPr sz="1200">
                <a:latin typeface="Helvetica"/>
                <a:ea typeface="Helvetica"/>
                <a:cs typeface="Helvetica"/>
                <a:sym typeface="Helvetica"/>
              </a:defRPr>
            </a:lvl1pPr>
          </a:lstStyle>
          <a:p>
            <a:pPr lvl="0">
              <a:defRPr sz="1800"/>
            </a:pPr>
            <a:r>
              <a:rPr sz="1200"/>
              <a:t>To develop deep statistical proficiency, we must consider 5 strands...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6" name="Shape 216"/>
          <p:cNvSpPr/>
          <p:nvPr>
            <p:ph type="sldImg"/>
          </p:nvPr>
        </p:nvSpPr>
        <p:spPr>
          <a:prstGeom prst="rect">
            <a:avLst/>
          </a:prstGeom>
        </p:spPr>
        <p:txBody>
          <a:bodyPr/>
          <a:lstStyle/>
          <a:p>
            <a:pPr lvl="0"/>
          </a:p>
        </p:txBody>
      </p:sp>
      <p:sp>
        <p:nvSpPr>
          <p:cNvPr id="217" name="Shape 217"/>
          <p:cNvSpPr/>
          <p:nvPr>
            <p:ph type="body" sz="quarter" idx="1"/>
          </p:nvPr>
        </p:nvSpPr>
        <p:spPr>
          <a:prstGeom prst="rect">
            <a:avLst/>
          </a:prstGeom>
        </p:spPr>
        <p:txBody>
          <a:bodyPr/>
          <a:lstStyle/>
          <a:p>
            <a:pPr lvl="0" defTabSz="457200">
              <a:defRPr sz="1800"/>
            </a:pPr>
            <a:r>
              <a:rPr sz="1200">
                <a:latin typeface="Helvetica"/>
                <a:ea typeface="Helvetica"/>
                <a:cs typeface="Helvetica"/>
                <a:sym typeface="Helvetica"/>
              </a:rPr>
              <a:t>Establish a key assumption...WHAT IF?  What would we observe if we took LOTS of samples?  </a:t>
            </a:r>
            <a:br>
              <a:rPr sz="1200">
                <a:latin typeface="Helvetica"/>
                <a:ea typeface="Helvetica"/>
                <a:cs typeface="Helvetica"/>
                <a:sym typeface="Helvetica"/>
              </a:rPr>
            </a:br>
            <a:br>
              <a:rPr sz="1200">
                <a:latin typeface="Helvetica"/>
                <a:ea typeface="Helvetica"/>
                <a:cs typeface="Helvetica"/>
                <a:sym typeface="Helvetica"/>
              </a:rPr>
            </a:br>
            <a:r>
              <a:rPr sz="1200">
                <a:latin typeface="Helvetica"/>
                <a:ea typeface="Helvetica"/>
                <a:cs typeface="Helvetica"/>
                <a:sym typeface="Helvetica"/>
              </a:rPr>
              <a:t>Hands-on opportunity!  Don’t pass up the chance to perform a simulation!  Allow students to draw repeated samples and develop the sampling distribution...don’t jump to the theoretical!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5" name="Shape 225"/>
          <p:cNvSpPr/>
          <p:nvPr>
            <p:ph type="sldImg"/>
          </p:nvPr>
        </p:nvSpPr>
        <p:spPr>
          <a:prstGeom prst="rect">
            <a:avLst/>
          </a:prstGeom>
        </p:spPr>
        <p:txBody>
          <a:bodyPr/>
          <a:lstStyle/>
          <a:p>
            <a:pPr lvl="0"/>
          </a:p>
        </p:txBody>
      </p:sp>
      <p:sp>
        <p:nvSpPr>
          <p:cNvPr id="226" name="Shape 226"/>
          <p:cNvSpPr/>
          <p:nvPr>
            <p:ph type="body" sz="quarter" idx="1"/>
          </p:nvPr>
        </p:nvSpPr>
        <p:spPr>
          <a:prstGeom prst="rect">
            <a:avLst/>
          </a:prstGeom>
        </p:spPr>
        <p:txBody>
          <a:bodyPr/>
          <a:lstStyle/>
          <a:p>
            <a:pPr lvl="0" defTabSz="457200">
              <a:defRPr sz="1800"/>
            </a:pPr>
            <a:r>
              <a:rPr sz="1200">
                <a:latin typeface="Helvetica"/>
                <a:ea typeface="Helvetica"/>
                <a:cs typeface="Helvetica"/>
                <a:sym typeface="Helvetica"/>
              </a:rPr>
              <a:t>There is no better way to start the study of statistics than by engaging the students in an inferential thinking activity DAY 1.</a:t>
            </a:r>
            <a:endParaRPr sz="1200">
              <a:latin typeface="Helvetica"/>
              <a:ea typeface="Helvetica"/>
              <a:cs typeface="Helvetica"/>
              <a:sym typeface="Helvetica"/>
            </a:endParaRPr>
          </a:p>
          <a:p>
            <a:pPr lvl="0" defTabSz="457200">
              <a:defRPr sz="1800"/>
            </a:pPr>
            <a:endParaRPr sz="1200">
              <a:latin typeface="Helvetica"/>
              <a:ea typeface="Helvetica"/>
              <a:cs typeface="Helvetica"/>
              <a:sym typeface="Helvetica"/>
            </a:endParaRPr>
          </a:p>
          <a:p>
            <a:pPr lvl="0" defTabSz="457200">
              <a:defRPr sz="1800"/>
            </a:pPr>
            <a:r>
              <a:rPr sz="1200">
                <a:latin typeface="Helvetica"/>
                <a:ea typeface="Helvetica"/>
                <a:cs typeface="Helvetica"/>
                <a:sym typeface="Helvetica"/>
              </a:rPr>
              <a:t>Engage students in this questioning early and often!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7" name="Shape 387"/>
          <p:cNvSpPr/>
          <p:nvPr>
            <p:ph type="sldImg"/>
          </p:nvPr>
        </p:nvSpPr>
        <p:spPr>
          <a:prstGeom prst="rect">
            <a:avLst/>
          </a:prstGeom>
        </p:spPr>
        <p:txBody>
          <a:bodyPr/>
          <a:lstStyle/>
          <a:p>
            <a:pPr lvl="0"/>
          </a:p>
        </p:txBody>
      </p:sp>
      <p:sp>
        <p:nvSpPr>
          <p:cNvPr id="388" name="Shape 388"/>
          <p:cNvSpPr/>
          <p:nvPr>
            <p:ph type="body" sz="quarter" idx="1"/>
          </p:nvPr>
        </p:nvSpPr>
        <p:spPr>
          <a:prstGeom prst="rect">
            <a:avLst/>
          </a:prstGeom>
        </p:spPr>
        <p:txBody>
          <a:bodyPr/>
          <a:lstStyle/>
          <a:p>
            <a:pPr lvl="0" defTabSz="457200">
              <a:defRPr sz="1800"/>
            </a:pPr>
            <a:r>
              <a:rPr sz="1200">
                <a:latin typeface="Helvetica"/>
                <a:ea typeface="Helvetica"/>
                <a:cs typeface="Helvetica"/>
                <a:sym typeface="Helvetica"/>
              </a:rPr>
              <a:t>Establish a key assumption...WHAT IF?  What would we observe if we took LOTS of samples?  </a:t>
            </a:r>
            <a:br>
              <a:rPr sz="1200">
                <a:latin typeface="Helvetica"/>
                <a:ea typeface="Helvetica"/>
                <a:cs typeface="Helvetica"/>
                <a:sym typeface="Helvetica"/>
              </a:rPr>
            </a:br>
            <a:br>
              <a:rPr sz="1200">
                <a:latin typeface="Helvetica"/>
                <a:ea typeface="Helvetica"/>
                <a:cs typeface="Helvetica"/>
                <a:sym typeface="Helvetica"/>
              </a:rPr>
            </a:br>
            <a:r>
              <a:rPr sz="1200">
                <a:latin typeface="Helvetica"/>
                <a:ea typeface="Helvetica"/>
                <a:cs typeface="Helvetica"/>
                <a:sym typeface="Helvetica"/>
              </a:rPr>
              <a:t>Hands-on opportunity!  Don’t pass up the chance to perform a simulation!  Allow students to draw repeated samples and develop the sampling distribution...don’t jump to the theoretical!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06" name="Shape 406"/>
          <p:cNvSpPr/>
          <p:nvPr>
            <p:ph type="sldImg"/>
          </p:nvPr>
        </p:nvSpPr>
        <p:spPr>
          <a:prstGeom prst="rect">
            <a:avLst/>
          </a:prstGeom>
        </p:spPr>
        <p:txBody>
          <a:bodyPr/>
          <a:lstStyle/>
          <a:p>
            <a:pPr lvl="0"/>
          </a:p>
        </p:txBody>
      </p:sp>
      <p:sp>
        <p:nvSpPr>
          <p:cNvPr id="407" name="Shape 407"/>
          <p:cNvSpPr/>
          <p:nvPr>
            <p:ph type="body" sz="quarter" idx="1"/>
          </p:nvPr>
        </p:nvSpPr>
        <p:spPr>
          <a:prstGeom prst="rect">
            <a:avLst/>
          </a:prstGeom>
        </p:spPr>
        <p:txBody>
          <a:bodyPr/>
          <a:lstStyle>
            <a:lvl1pPr>
              <a:defRPr sz="1200"/>
            </a:lvl1pPr>
          </a:lstStyle>
          <a:p>
            <a:pPr lvl="0">
              <a:defRPr sz="1800"/>
            </a:pPr>
            <a:r>
              <a:rPr sz="1200"/>
              <a:t>Based on my experience as a Reader and on the research on formative assessment, it became clear I needed to think differently about how I use FRQs in my classroom.  Came to the conclusion I could train my students as Readers...if I learned so much about the concepts through the Reading process, why wouldn’t I want to provide my students with the same opportunity?  Overview of the Process...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3" name="Shape 413"/>
          <p:cNvSpPr/>
          <p:nvPr>
            <p:ph type="sldImg"/>
          </p:nvPr>
        </p:nvSpPr>
        <p:spPr>
          <a:prstGeom prst="rect">
            <a:avLst/>
          </a:prstGeom>
        </p:spPr>
        <p:txBody>
          <a:bodyPr/>
          <a:lstStyle/>
          <a:p>
            <a:pPr lvl="0"/>
          </a:p>
        </p:txBody>
      </p:sp>
      <p:sp>
        <p:nvSpPr>
          <p:cNvPr id="414" name="Shape 414"/>
          <p:cNvSpPr/>
          <p:nvPr>
            <p:ph type="body" sz="quarter" idx="1"/>
          </p:nvPr>
        </p:nvSpPr>
        <p:spPr>
          <a:prstGeom prst="rect">
            <a:avLst/>
          </a:prstGeom>
        </p:spPr>
        <p:txBody>
          <a:bodyPr/>
          <a:lstStyle>
            <a:lvl1pPr>
              <a:defRPr sz="1200"/>
            </a:lvl1pPr>
          </a:lstStyle>
          <a:p>
            <a:pPr lvl="0">
              <a:defRPr sz="1800"/>
            </a:pPr>
            <a:r>
              <a:rPr sz="1200"/>
              <a:t>Step 1...goal is to get students thinking about the intent of the problem and the key components that are necessary for a full response.  This is equivalent to setting the “target” referenced by Stiggins, et al.</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0" name="Shape 420"/>
          <p:cNvSpPr/>
          <p:nvPr>
            <p:ph type="sldImg"/>
          </p:nvPr>
        </p:nvSpPr>
        <p:spPr>
          <a:prstGeom prst="rect">
            <a:avLst/>
          </a:prstGeom>
        </p:spPr>
        <p:txBody>
          <a:bodyPr/>
          <a:lstStyle/>
          <a:p>
            <a:pPr lvl="0"/>
          </a:p>
        </p:txBody>
      </p:sp>
      <p:sp>
        <p:nvSpPr>
          <p:cNvPr id="421" name="Shape 421"/>
          <p:cNvSpPr/>
          <p:nvPr>
            <p:ph type="body" sz="quarter" idx="1"/>
          </p:nvPr>
        </p:nvSpPr>
        <p:spPr>
          <a:prstGeom prst="rect">
            <a:avLst/>
          </a:prstGeom>
        </p:spPr>
        <p:txBody>
          <a:bodyPr/>
          <a:lstStyle>
            <a:lvl1pPr>
              <a:defRPr sz="1200"/>
            </a:lvl1pPr>
          </a:lstStyle>
          <a:p>
            <a:pPr lvl="0">
              <a:defRPr sz="1800"/>
            </a:pPr>
            <a:r>
              <a:rPr sz="1200"/>
              <a:t>Step 2...intent is to familiarize students with “good” and “poor” work.  What does “good” look like?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2" name="Shape 432"/>
          <p:cNvSpPr/>
          <p:nvPr>
            <p:ph type="sldImg"/>
          </p:nvPr>
        </p:nvSpPr>
        <p:spPr>
          <a:prstGeom prst="rect">
            <a:avLst/>
          </a:prstGeom>
        </p:spPr>
        <p:txBody>
          <a:bodyPr/>
          <a:lstStyle/>
          <a:p>
            <a:pPr lvl="0"/>
          </a:p>
        </p:txBody>
      </p:sp>
      <p:sp>
        <p:nvSpPr>
          <p:cNvPr id="433" name="Shape 433"/>
          <p:cNvSpPr/>
          <p:nvPr>
            <p:ph type="body" sz="quarter" idx="1"/>
          </p:nvPr>
        </p:nvSpPr>
        <p:spPr>
          <a:prstGeom prst="rect">
            <a:avLst/>
          </a:prstGeom>
        </p:spPr>
        <p:txBody>
          <a:bodyPr/>
          <a:lstStyle>
            <a:lvl1pPr>
              <a:defRPr sz="1200"/>
            </a:lvl1pPr>
          </a:lstStyle>
          <a:p>
            <a:pPr lvl="0">
              <a:defRPr sz="1800"/>
            </a:pPr>
            <a:r>
              <a:rPr sz="1200"/>
              <a:t>Step 3...teaching students to self-assess.   Why should we grade the responses when we can have the students do it?  More power if students can assess, score, and reflect on their responses than simply getting the feedback from us.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8" name="Shape 438"/>
          <p:cNvSpPr/>
          <p:nvPr>
            <p:ph type="sldImg"/>
          </p:nvPr>
        </p:nvSpPr>
        <p:spPr>
          <a:prstGeom prst="rect">
            <a:avLst/>
          </a:prstGeom>
        </p:spPr>
        <p:txBody>
          <a:bodyPr/>
          <a:lstStyle/>
          <a:p>
            <a:pPr lvl="0"/>
          </a:p>
        </p:txBody>
      </p:sp>
      <p:sp>
        <p:nvSpPr>
          <p:cNvPr id="439" name="Shape 439"/>
          <p:cNvSpPr/>
          <p:nvPr>
            <p:ph type="body" sz="quarter" idx="1"/>
          </p:nvPr>
        </p:nvSpPr>
        <p:spPr>
          <a:prstGeom prst="rect">
            <a:avLst/>
          </a:prstGeom>
        </p:spPr>
        <p:txBody>
          <a:bodyPr/>
          <a:lstStyle>
            <a:lvl1pPr>
              <a:defRPr sz="1200"/>
            </a:lvl1pPr>
          </a:lstStyle>
          <a:p>
            <a:pPr lvl="0">
              <a:defRPr sz="1800"/>
            </a:pPr>
            <a:r>
              <a:rPr sz="1200"/>
              <a:t>Feedback...this is critical.  Allow time to discuss  responses.  At the Reading, we refer to these as “what if” questions.  Frowned upon at the Reading, but they are a valuable discussion starter and reflection tool in the formative assessment process. Encourage students to mark them up and File the FRAPPYs away for review/prep in April.</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5" name="Shape 485"/>
          <p:cNvSpPr/>
          <p:nvPr>
            <p:ph type="sldImg"/>
          </p:nvPr>
        </p:nvSpPr>
        <p:spPr>
          <a:prstGeom prst="rect">
            <a:avLst/>
          </a:prstGeom>
        </p:spPr>
        <p:txBody>
          <a:bodyPr/>
          <a:lstStyle/>
          <a:p>
            <a:pPr lvl="0"/>
          </a:p>
        </p:txBody>
      </p:sp>
      <p:sp>
        <p:nvSpPr>
          <p:cNvPr id="486" name="Shape 486"/>
          <p:cNvSpPr/>
          <p:nvPr>
            <p:ph type="body" sz="quarter" idx="1"/>
          </p:nvPr>
        </p:nvSpPr>
        <p:spPr>
          <a:prstGeom prst="rect">
            <a:avLst/>
          </a:prstGeom>
        </p:spPr>
        <p:txBody>
          <a:bodyPr/>
          <a:lstStyle>
            <a:lvl1pPr>
              <a:defRPr sz="1200"/>
            </a:lvl1pPr>
          </a:lstStyle>
          <a:p>
            <a:pPr lvl="0">
              <a:defRPr sz="1800"/>
            </a:pPr>
            <a:r>
              <a:rPr sz="1200"/>
              <a:t>Note, I implied the FRAPPY would be done BEFORE April.  Test Prep vs Formative Assessment.  By definition, formative assessment must happen DURING the learning.  So, FRQs can not be saved for the final exam preparation in April.  They should be incorporated throughout the course.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Shape 128"/>
          <p:cNvSpPr/>
          <p:nvPr>
            <p:ph type="sldImg"/>
          </p:nvPr>
        </p:nvSpPr>
        <p:spPr>
          <a:prstGeom prst="rect">
            <a:avLst/>
          </a:prstGeom>
        </p:spPr>
        <p:txBody>
          <a:bodyPr/>
          <a:lstStyle/>
          <a:p>
            <a:pPr lvl="0"/>
          </a:p>
        </p:txBody>
      </p:sp>
      <p:sp>
        <p:nvSpPr>
          <p:cNvPr id="129" name="Shape 129"/>
          <p:cNvSpPr/>
          <p:nvPr>
            <p:ph type="body" sz="quarter" idx="1"/>
          </p:nvPr>
        </p:nvSpPr>
        <p:spPr>
          <a:prstGeom prst="rect">
            <a:avLst/>
          </a:prstGeom>
        </p:spPr>
        <p:txBody>
          <a:bodyPr/>
          <a:lstStyle>
            <a:lvl1pPr>
              <a:defRPr sz="1200"/>
            </a:lvl1pPr>
          </a:lstStyle>
          <a:p>
            <a:pPr lvl="0">
              <a:defRPr sz="1800"/>
            </a:pPr>
            <a:r>
              <a:rPr sz="1200"/>
              <a:t>NCTM also notes that Reasoning and Sense Making are key components of mathematical proficiency.  If our use of assessments focuses solely on computation and basic interpretation, we are falling short.  We must provide opportunities for students to reflect on and explain their thinking.  This is best achieved through effective formative assessment practices.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0" name="Shape 140"/>
          <p:cNvSpPr/>
          <p:nvPr>
            <p:ph type="sldImg"/>
          </p:nvPr>
        </p:nvSpPr>
        <p:spPr>
          <a:prstGeom prst="rect">
            <a:avLst/>
          </a:prstGeom>
        </p:spPr>
        <p:txBody>
          <a:bodyPr/>
          <a:lstStyle/>
          <a:p>
            <a:pPr lvl="0"/>
          </a:p>
        </p:txBody>
      </p:sp>
      <p:sp>
        <p:nvSpPr>
          <p:cNvPr id="141" name="Shape 141"/>
          <p:cNvSpPr/>
          <p:nvPr>
            <p:ph type="body" sz="quarter" idx="1"/>
          </p:nvPr>
        </p:nvSpPr>
        <p:spPr>
          <a:prstGeom prst="rect">
            <a:avLst/>
          </a:prstGeom>
        </p:spPr>
        <p:txBody>
          <a:bodyPr/>
          <a:lstStyle>
            <a:lvl1pPr>
              <a:defRPr sz="1200"/>
            </a:lvl1pPr>
          </a:lstStyle>
          <a:p>
            <a:pPr lvl="0">
              <a:defRPr sz="1800"/>
            </a:pPr>
            <a:r>
              <a:rPr sz="1200"/>
              <a:t>To develop solid conceptual understanding, we must provide students with opportunities to explore concepts and communicate their thoughts. The more students explain their thinking, the deeper their understanding.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8" name="Shape 148"/>
          <p:cNvSpPr/>
          <p:nvPr>
            <p:ph type="sldImg"/>
          </p:nvPr>
        </p:nvSpPr>
        <p:spPr>
          <a:prstGeom prst="rect">
            <a:avLst/>
          </a:prstGeom>
        </p:spPr>
        <p:txBody>
          <a:bodyPr/>
          <a:lstStyle/>
          <a:p>
            <a:pPr lvl="0"/>
          </a:p>
        </p:txBody>
      </p:sp>
      <p:sp>
        <p:nvSpPr>
          <p:cNvPr id="149" name="Shape 149"/>
          <p:cNvSpPr/>
          <p:nvPr>
            <p:ph type="body" sz="quarter" idx="1"/>
          </p:nvPr>
        </p:nvSpPr>
        <p:spPr>
          <a:prstGeom prst="rect">
            <a:avLst/>
          </a:prstGeom>
        </p:spPr>
        <p:txBody>
          <a:bodyPr/>
          <a:lstStyle>
            <a:lvl1pPr defTabSz="457200">
              <a:defRPr sz="1200">
                <a:latin typeface="Helvetica"/>
                <a:ea typeface="Helvetica"/>
                <a:cs typeface="Helvetica"/>
                <a:sym typeface="Helvetica"/>
              </a:defRPr>
            </a:lvl1pPr>
          </a:lstStyle>
          <a:p>
            <a:pPr lvl="0">
              <a:defRPr sz="1800"/>
            </a:pPr>
            <a:r>
              <a:rPr sz="1200"/>
              <a:t>The CCSS statistics standards mirror the key concepts in AP Statistics...Interpret Data, Understanding of Probability, Inferential Thinking.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6" name="Shape 156"/>
          <p:cNvSpPr/>
          <p:nvPr>
            <p:ph type="sldImg"/>
          </p:nvPr>
        </p:nvSpPr>
        <p:spPr>
          <a:prstGeom prst="rect">
            <a:avLst/>
          </a:prstGeom>
        </p:spPr>
        <p:txBody>
          <a:bodyPr/>
          <a:lstStyle/>
          <a:p>
            <a:pPr lvl="0"/>
          </a:p>
        </p:txBody>
      </p:sp>
      <p:sp>
        <p:nvSpPr>
          <p:cNvPr id="157" name="Shape 157"/>
          <p:cNvSpPr/>
          <p:nvPr>
            <p:ph type="body" sz="quarter" idx="1"/>
          </p:nvPr>
        </p:nvSpPr>
        <p:spPr>
          <a:prstGeom prst="rect">
            <a:avLst/>
          </a:prstGeom>
        </p:spPr>
        <p:txBody>
          <a:bodyPr/>
          <a:lstStyle>
            <a:lvl1pPr defTabSz="457200">
              <a:defRPr sz="1200">
                <a:latin typeface="Helvetica"/>
                <a:ea typeface="Helvetica"/>
                <a:cs typeface="Helvetica"/>
                <a:sym typeface="Helvetica"/>
              </a:defRPr>
            </a:lvl1pPr>
          </a:lstStyle>
          <a:p>
            <a:pPr lvl="0">
              <a:defRPr sz="1800"/>
            </a:pPr>
            <a:r>
              <a:rPr sz="1200"/>
              <a:t>Inferential thinking is at the heart of statistics...that’s what it’s all about!  We want students to be good inferential thinkers, able to use a sample to make an informed decision about a population.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8" name="Shape 168"/>
          <p:cNvSpPr/>
          <p:nvPr>
            <p:ph type="sldImg"/>
          </p:nvPr>
        </p:nvSpPr>
        <p:spPr>
          <a:prstGeom prst="rect">
            <a:avLst/>
          </a:prstGeom>
        </p:spPr>
        <p:txBody>
          <a:bodyPr/>
          <a:lstStyle/>
          <a:p>
            <a:pPr lvl="0"/>
          </a:p>
        </p:txBody>
      </p:sp>
      <p:sp>
        <p:nvSpPr>
          <p:cNvPr id="169" name="Shape 169"/>
          <p:cNvSpPr/>
          <p:nvPr>
            <p:ph type="body" sz="quarter" idx="1"/>
          </p:nvPr>
        </p:nvSpPr>
        <p:spPr>
          <a:prstGeom prst="rect">
            <a:avLst/>
          </a:prstGeom>
        </p:spPr>
        <p:txBody>
          <a:bodyPr/>
          <a:lstStyle>
            <a:lvl1pPr defTabSz="457200">
              <a:defRPr sz="1200">
                <a:latin typeface="Helvetica"/>
                <a:ea typeface="Helvetica"/>
                <a:cs typeface="Helvetica"/>
                <a:sym typeface="Helvetica"/>
              </a:defRPr>
            </a:lvl1pPr>
          </a:lstStyle>
          <a:p>
            <a:pPr lvl="0">
              <a:defRPr sz="1800"/>
            </a:pPr>
            <a:r>
              <a:rPr sz="1200"/>
              <a:t>In order to make inferences and justify conclusions, students must understand where data came from, what it looks like, and what would happen in repeated observations.  At the center of all statistical  thinking is the concept of VARIABILITY.  Without it, there would be no need for Stats. Students need to understand the concept of variability in the population, in the sample, and across samples...provide opportunities to explore and explain this variability on a regular basis to develop a foundation for inferential thinking.</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6" name="Shape 186"/>
          <p:cNvSpPr/>
          <p:nvPr>
            <p:ph type="sldImg"/>
          </p:nvPr>
        </p:nvSpPr>
        <p:spPr>
          <a:prstGeom prst="rect">
            <a:avLst/>
          </a:prstGeom>
        </p:spPr>
        <p:txBody>
          <a:bodyPr/>
          <a:lstStyle/>
          <a:p>
            <a:pPr lvl="0"/>
          </a:p>
        </p:txBody>
      </p:sp>
      <p:sp>
        <p:nvSpPr>
          <p:cNvPr id="187" name="Shape 187"/>
          <p:cNvSpPr/>
          <p:nvPr>
            <p:ph type="body" sz="quarter" idx="1"/>
          </p:nvPr>
        </p:nvSpPr>
        <p:spPr>
          <a:prstGeom prst="rect">
            <a:avLst/>
          </a:prstGeom>
        </p:spPr>
        <p:txBody>
          <a:bodyPr/>
          <a:lstStyle>
            <a:lvl1pPr defTabSz="457200">
              <a:defRPr sz="1200">
                <a:latin typeface="Helvetica"/>
                <a:ea typeface="Helvetica"/>
                <a:cs typeface="Helvetica"/>
                <a:sym typeface="Helvetica"/>
              </a:defRPr>
            </a:lvl1pPr>
          </a:lstStyle>
          <a:p>
            <a:pPr lvl="0">
              <a:defRPr sz="1800"/>
            </a:pPr>
            <a:r>
              <a:rPr sz="1200"/>
              <a:t>Inferential thinking, at its core, is based around answering three key questions.  Students can begin exploring, discussing, and communicating these questions on DAY 1 in a statistics class/unit.  Statistics provides the structure and detail to fully answer the questions, but students can begin developing their answers without the detail that will come later.  Provide opportunities to answer these questions early and often...adding more detail as the learning progresses.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5" name="Shape 195"/>
          <p:cNvSpPr/>
          <p:nvPr>
            <p:ph type="sldImg"/>
          </p:nvPr>
        </p:nvSpPr>
        <p:spPr>
          <a:prstGeom prst="rect">
            <a:avLst/>
          </a:prstGeom>
        </p:spPr>
        <p:txBody>
          <a:bodyPr/>
          <a:lstStyle/>
          <a:p>
            <a:pPr lvl="0"/>
          </a:p>
        </p:txBody>
      </p:sp>
      <p:sp>
        <p:nvSpPr>
          <p:cNvPr id="196" name="Shape 196"/>
          <p:cNvSpPr/>
          <p:nvPr>
            <p:ph type="body" sz="quarter" idx="1"/>
          </p:nvPr>
        </p:nvSpPr>
        <p:spPr>
          <a:prstGeom prst="rect">
            <a:avLst/>
          </a:prstGeom>
        </p:spPr>
        <p:txBody>
          <a:bodyPr/>
          <a:lstStyle>
            <a:lvl1pPr defTabSz="457200">
              <a:defRPr sz="1200">
                <a:latin typeface="Helvetica"/>
                <a:ea typeface="Helvetica"/>
                <a:cs typeface="Helvetica"/>
                <a:sym typeface="Helvetica"/>
              </a:defRPr>
            </a:lvl1pPr>
          </a:lstStyle>
          <a:p>
            <a:pPr lvl="0">
              <a:defRPr sz="1800"/>
            </a:pPr>
            <a:r>
              <a:rPr sz="1200"/>
              <a:t>Allow students to communicate thoughts about an observed sample...What do you notice?  How would you describe the sample(s)?  What does the sample(s) imply?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7" name="Shape 207"/>
          <p:cNvSpPr/>
          <p:nvPr>
            <p:ph type="sldImg"/>
          </p:nvPr>
        </p:nvSpPr>
        <p:spPr>
          <a:prstGeom prst="rect">
            <a:avLst/>
          </a:prstGeom>
        </p:spPr>
        <p:txBody>
          <a:bodyPr/>
          <a:lstStyle/>
          <a:p>
            <a:pPr lvl="0"/>
          </a:p>
        </p:txBody>
      </p:sp>
      <p:sp>
        <p:nvSpPr>
          <p:cNvPr id="208" name="Shape 208"/>
          <p:cNvSpPr/>
          <p:nvPr>
            <p:ph type="body" sz="quarter" idx="1"/>
          </p:nvPr>
        </p:nvSpPr>
        <p:spPr>
          <a:prstGeom prst="rect">
            <a:avLst/>
          </a:prstGeom>
        </p:spPr>
        <p:txBody>
          <a:bodyPr/>
          <a:lstStyle/>
          <a:p>
            <a:pPr lvl="0" defTabSz="457200">
              <a:defRPr sz="1800"/>
            </a:pPr>
            <a:r>
              <a:rPr sz="1200">
                <a:latin typeface="Helvetica"/>
                <a:ea typeface="Helvetica"/>
                <a:cs typeface="Helvetica"/>
                <a:sym typeface="Helvetica"/>
              </a:rPr>
              <a:t>Establish a key assumption...WHAT IF?  What would we observe if we took LOTS of samples?  </a:t>
            </a:r>
            <a:br>
              <a:rPr sz="1200">
                <a:latin typeface="Helvetica"/>
                <a:ea typeface="Helvetica"/>
                <a:cs typeface="Helvetica"/>
                <a:sym typeface="Helvetica"/>
              </a:rPr>
            </a:br>
            <a:br>
              <a:rPr sz="1200">
                <a:latin typeface="Helvetica"/>
                <a:ea typeface="Helvetica"/>
                <a:cs typeface="Helvetica"/>
                <a:sym typeface="Helvetica"/>
              </a:rPr>
            </a:br>
            <a:r>
              <a:rPr sz="1200">
                <a:latin typeface="Helvetica"/>
                <a:ea typeface="Helvetica"/>
                <a:cs typeface="Helvetica"/>
                <a:sym typeface="Helvetica"/>
              </a:rPr>
              <a:t>Hands-on opportunity!  Don’t pass up the chance to perform a simulation!  Allow students to draw repeated samples and develop the sampling distribution...don’t jump to the theoretical!  </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0" showMasterPhAnim="1">
  <p:cSld name="Title &amp; Subtitle">
    <p:spTree>
      <p:nvGrpSpPr>
        <p:cNvPr id="1" name=""/>
        <p:cNvGrpSpPr/>
        <p:nvPr/>
      </p:nvGrpSpPr>
      <p:grpSpPr>
        <a:xfrm>
          <a:off x="0" y="0"/>
          <a:ext cx="0" cy="0"/>
          <a:chOff x="0" y="0"/>
          <a:chExt cx="0" cy="0"/>
        </a:xfrm>
      </p:grpSpPr>
      <p:sp>
        <p:nvSpPr>
          <p:cNvPr id="6" name="Shape 6"/>
          <p:cNvSpPr/>
          <p:nvPr>
            <p:ph type="title"/>
          </p:nvPr>
        </p:nvSpPr>
        <p:spPr>
          <a:xfrm>
            <a:off x="1270000" y="1638300"/>
            <a:ext cx="10464800" cy="3302000"/>
          </a:xfrm>
          <a:prstGeom prst="rect">
            <a:avLst/>
          </a:prstGeom>
        </p:spPr>
        <p:txBody>
          <a:bodyPr/>
          <a:lstStyle>
            <a:lvl1pPr algn="ctr">
              <a:defRPr sz="8400">
                <a:latin typeface="+mj-lt"/>
                <a:ea typeface="+mj-ea"/>
                <a:cs typeface="+mj-cs"/>
                <a:sym typeface="Gill Sans"/>
              </a:defRPr>
            </a:lvl1pPr>
          </a:lstStyle>
          <a:p>
            <a:pPr lvl="0">
              <a:defRPr sz="1800"/>
            </a:pPr>
            <a:r>
              <a:rPr sz="8400"/>
              <a:t>Title Text</a:t>
            </a:r>
          </a:p>
        </p:txBody>
      </p:sp>
      <p:sp>
        <p:nvSpPr>
          <p:cNvPr id="7" name="Shape 7"/>
          <p:cNvSpPr/>
          <p:nvPr>
            <p:ph type="body" idx="1"/>
          </p:nvPr>
        </p:nvSpPr>
        <p:spPr>
          <a:xfrm>
            <a:off x="1270000" y="5029200"/>
            <a:ext cx="10464800" cy="1130300"/>
          </a:xfrm>
          <a:prstGeom prst="rect">
            <a:avLst/>
          </a:prstGeom>
        </p:spPr>
        <p:txBody>
          <a:bodyPr/>
          <a:lstStyle>
            <a:lvl1pPr marL="0" indent="0" algn="ctr">
              <a:spcBef>
                <a:spcPts val="0"/>
              </a:spcBef>
              <a:buSzTx/>
              <a:buNone/>
              <a:defRPr sz="3600">
                <a:solidFill>
                  <a:srgbClr val="000000"/>
                </a:solidFill>
                <a:latin typeface="+mj-lt"/>
                <a:ea typeface="+mj-ea"/>
                <a:cs typeface="+mj-cs"/>
                <a:sym typeface="Gill Sans"/>
              </a:defRPr>
            </a:lvl1pPr>
            <a:lvl2pPr marL="0" indent="0" algn="ctr">
              <a:spcBef>
                <a:spcPts val="0"/>
              </a:spcBef>
              <a:buSzTx/>
              <a:buNone/>
              <a:defRPr sz="3600">
                <a:solidFill>
                  <a:srgbClr val="000000"/>
                </a:solidFill>
                <a:latin typeface="+mj-lt"/>
                <a:ea typeface="+mj-ea"/>
                <a:cs typeface="+mj-cs"/>
                <a:sym typeface="Gill Sans"/>
              </a:defRPr>
            </a:lvl2pPr>
            <a:lvl3pPr marL="0" indent="0" algn="ctr">
              <a:spcBef>
                <a:spcPts val="0"/>
              </a:spcBef>
              <a:buSzTx/>
              <a:buNone/>
              <a:defRPr sz="3600">
                <a:solidFill>
                  <a:srgbClr val="000000"/>
                </a:solidFill>
                <a:latin typeface="+mj-lt"/>
                <a:ea typeface="+mj-ea"/>
                <a:cs typeface="+mj-cs"/>
                <a:sym typeface="Gill Sans"/>
              </a:defRPr>
            </a:lvl3pPr>
            <a:lvl4pPr marL="0" indent="0" algn="ctr">
              <a:spcBef>
                <a:spcPts val="0"/>
              </a:spcBef>
              <a:buSzTx/>
              <a:buNone/>
              <a:defRPr sz="3600">
                <a:solidFill>
                  <a:srgbClr val="000000"/>
                </a:solidFill>
                <a:latin typeface="+mj-lt"/>
                <a:ea typeface="+mj-ea"/>
                <a:cs typeface="+mj-cs"/>
                <a:sym typeface="Gill Sans"/>
              </a:defRPr>
            </a:lvl4pPr>
            <a:lvl5pPr marL="0" indent="0" algn="ctr">
              <a:spcBef>
                <a:spcPts val="0"/>
              </a:spcBef>
              <a:buSzTx/>
              <a:buNone/>
              <a:defRPr sz="3600">
                <a:solidFill>
                  <a:srgbClr val="000000"/>
                </a:solidFill>
                <a:latin typeface="+mj-lt"/>
                <a:ea typeface="+mj-ea"/>
                <a:cs typeface="+mj-cs"/>
                <a:sym typeface="Gill Sans"/>
              </a:defRPr>
            </a:lvl5pPr>
          </a:lstStyle>
          <a:p>
            <a:pPr lvl="0">
              <a:defRPr sz="1800"/>
            </a:pPr>
            <a:r>
              <a:rPr sz="3600"/>
              <a:t>Body Level One</a:t>
            </a:r>
            <a:endParaRPr sz="3600"/>
          </a:p>
          <a:p>
            <a:pPr lvl="1">
              <a:defRPr sz="1800"/>
            </a:pPr>
            <a:r>
              <a:rPr sz="3600"/>
              <a:t>Body Level Two</a:t>
            </a:r>
            <a:endParaRPr sz="3600"/>
          </a:p>
          <a:p>
            <a:pPr lvl="2">
              <a:defRPr sz="1800"/>
            </a:pPr>
            <a:r>
              <a:rPr sz="3600"/>
              <a:t>Body Level Three</a:t>
            </a:r>
            <a:endParaRPr sz="3600"/>
          </a:p>
          <a:p>
            <a:pPr lvl="3">
              <a:defRPr sz="1800"/>
            </a:pPr>
            <a:r>
              <a:rPr sz="3600"/>
              <a:t>Body Level Four</a:t>
            </a:r>
            <a:endParaRPr sz="3600"/>
          </a:p>
          <a:p>
            <a:pPr lvl="4">
              <a:defRPr sz="1800"/>
            </a:pPr>
            <a:r>
              <a:rPr sz="3600"/>
              <a:t>Body Level Five</a:t>
            </a:r>
          </a:p>
        </p:txBody>
      </p:sp>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0" showMasterPhAnim="1">
  <p:cSld name="Photo - Vertical">
    <p:spTree>
      <p:nvGrpSpPr>
        <p:cNvPr id="1" name=""/>
        <p:cNvGrpSpPr/>
        <p:nvPr/>
      </p:nvGrpSpPr>
      <p:grpSpPr>
        <a:xfrm>
          <a:off x="0" y="0"/>
          <a:ext cx="0" cy="0"/>
          <a:chOff x="0" y="0"/>
          <a:chExt cx="0" cy="0"/>
        </a:xfrm>
      </p:grpSpPr>
      <p:sp>
        <p:nvSpPr>
          <p:cNvPr id="26" name="Shape 26"/>
          <p:cNvSpPr/>
          <p:nvPr>
            <p:ph type="title"/>
          </p:nvPr>
        </p:nvSpPr>
        <p:spPr>
          <a:xfrm>
            <a:off x="635000" y="1409700"/>
            <a:ext cx="5867400" cy="3302000"/>
          </a:xfrm>
          <a:prstGeom prst="rect">
            <a:avLst/>
          </a:prstGeom>
        </p:spPr>
        <p:txBody>
          <a:bodyPr/>
          <a:lstStyle>
            <a:lvl1pPr algn="ctr">
              <a:defRPr sz="7000">
                <a:latin typeface="+mj-lt"/>
                <a:ea typeface="+mj-ea"/>
                <a:cs typeface="+mj-cs"/>
                <a:sym typeface="Gill Sans"/>
              </a:defRPr>
            </a:lvl1pPr>
          </a:lstStyle>
          <a:p>
            <a:pPr lvl="0">
              <a:defRPr sz="1800"/>
            </a:pPr>
            <a:r>
              <a:rPr sz="7000"/>
              <a:t>Title Text</a:t>
            </a:r>
          </a:p>
        </p:txBody>
      </p:sp>
      <p:sp>
        <p:nvSpPr>
          <p:cNvPr id="27" name="Shape 27"/>
          <p:cNvSpPr/>
          <p:nvPr>
            <p:ph type="body" idx="1"/>
          </p:nvPr>
        </p:nvSpPr>
        <p:spPr>
          <a:xfrm>
            <a:off x="635000" y="4787900"/>
            <a:ext cx="5867400" cy="3302000"/>
          </a:xfrm>
          <a:prstGeom prst="rect">
            <a:avLst/>
          </a:prstGeom>
        </p:spPr>
        <p:txBody>
          <a:bodyPr/>
          <a:lstStyle>
            <a:lvl1pPr marL="0" indent="0" algn="ctr">
              <a:spcBef>
                <a:spcPts val="0"/>
              </a:spcBef>
              <a:buSzTx/>
              <a:buNone/>
              <a:defRPr sz="3400">
                <a:solidFill>
                  <a:srgbClr val="000000"/>
                </a:solidFill>
                <a:latin typeface="+mj-lt"/>
                <a:ea typeface="+mj-ea"/>
                <a:cs typeface="+mj-cs"/>
                <a:sym typeface="Gill Sans"/>
              </a:defRPr>
            </a:lvl1pPr>
            <a:lvl2pPr marL="0" indent="0" algn="ctr">
              <a:spcBef>
                <a:spcPts val="0"/>
              </a:spcBef>
              <a:buSzTx/>
              <a:buNone/>
              <a:defRPr sz="3400">
                <a:solidFill>
                  <a:srgbClr val="000000"/>
                </a:solidFill>
                <a:latin typeface="+mj-lt"/>
                <a:ea typeface="+mj-ea"/>
                <a:cs typeface="+mj-cs"/>
                <a:sym typeface="Gill Sans"/>
              </a:defRPr>
            </a:lvl2pPr>
            <a:lvl3pPr marL="0" indent="0" algn="ctr">
              <a:spcBef>
                <a:spcPts val="0"/>
              </a:spcBef>
              <a:buSzTx/>
              <a:buNone/>
              <a:defRPr sz="3400">
                <a:solidFill>
                  <a:srgbClr val="000000"/>
                </a:solidFill>
                <a:latin typeface="+mj-lt"/>
                <a:ea typeface="+mj-ea"/>
                <a:cs typeface="+mj-cs"/>
                <a:sym typeface="Gill Sans"/>
              </a:defRPr>
            </a:lvl3pPr>
            <a:lvl4pPr marL="0" indent="0" algn="ctr">
              <a:spcBef>
                <a:spcPts val="0"/>
              </a:spcBef>
              <a:buSzTx/>
              <a:buNone/>
              <a:defRPr sz="3400">
                <a:solidFill>
                  <a:srgbClr val="000000"/>
                </a:solidFill>
                <a:latin typeface="+mj-lt"/>
                <a:ea typeface="+mj-ea"/>
                <a:cs typeface="+mj-cs"/>
                <a:sym typeface="Gill Sans"/>
              </a:defRPr>
            </a:lvl4pPr>
            <a:lvl5pPr marL="0" indent="0" algn="ctr">
              <a:spcBef>
                <a:spcPts val="0"/>
              </a:spcBef>
              <a:buSzTx/>
              <a:buNone/>
              <a:defRPr sz="3400">
                <a:solidFill>
                  <a:srgbClr val="000000"/>
                </a:solidFill>
                <a:latin typeface="+mj-lt"/>
                <a:ea typeface="+mj-ea"/>
                <a:cs typeface="+mj-cs"/>
                <a:sym typeface="Gill Sans"/>
              </a:defRPr>
            </a:lvl5pPr>
          </a:lstStyle>
          <a:p>
            <a:pPr lvl="0">
              <a:defRPr sz="1800"/>
            </a:pPr>
            <a:r>
              <a:rPr sz="3400"/>
              <a:t>Body Level One</a:t>
            </a:r>
            <a:endParaRPr sz="3400"/>
          </a:p>
          <a:p>
            <a:pPr lvl="1">
              <a:defRPr sz="1800"/>
            </a:pPr>
            <a:r>
              <a:rPr sz="3400"/>
              <a:t>Body Level Two</a:t>
            </a:r>
            <a:endParaRPr sz="3400"/>
          </a:p>
          <a:p>
            <a:pPr lvl="2">
              <a:defRPr sz="1800"/>
            </a:pPr>
            <a:r>
              <a:rPr sz="3400"/>
              <a:t>Body Level Three</a:t>
            </a:r>
            <a:endParaRPr sz="3400"/>
          </a:p>
          <a:p>
            <a:pPr lvl="3">
              <a:defRPr sz="1800"/>
            </a:pPr>
            <a:r>
              <a:rPr sz="3400"/>
              <a:t>Body Level Four</a:t>
            </a:r>
            <a:endParaRPr sz="3400"/>
          </a:p>
          <a:p>
            <a:pPr lvl="4">
              <a:defRPr sz="1800"/>
            </a:pPr>
            <a:r>
              <a:rPr sz="3400"/>
              <a:t>Body Level Five</a:t>
            </a:r>
          </a:p>
        </p:txBody>
      </p:sp>
    </p:spTree>
  </p:cSld>
  <p:clrMapOvr>
    <a:masterClrMapping/>
  </p:clrMapOvr>
  <p:transitio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Photo - Vertical Reflection">
    <p:spTree>
      <p:nvGrpSpPr>
        <p:cNvPr id="1" name=""/>
        <p:cNvGrpSpPr/>
        <p:nvPr/>
      </p:nvGrpSpPr>
      <p:grpSpPr>
        <a:xfrm>
          <a:off x="0" y="0"/>
          <a:ext cx="0" cy="0"/>
          <a:chOff x="0" y="0"/>
          <a:chExt cx="0" cy="0"/>
        </a:xfrm>
      </p:grpSpPr>
      <p:sp>
        <p:nvSpPr>
          <p:cNvPr id="29" name="Shape 29"/>
          <p:cNvSpPr/>
          <p:nvPr>
            <p:ph type="title"/>
          </p:nvPr>
        </p:nvSpPr>
        <p:spPr>
          <a:xfrm>
            <a:off x="635000" y="1409700"/>
            <a:ext cx="5867400" cy="3302000"/>
          </a:xfrm>
          <a:prstGeom prst="rect">
            <a:avLst/>
          </a:prstGeom>
        </p:spPr>
        <p:txBody>
          <a:bodyPr/>
          <a:lstStyle>
            <a:lvl1pPr algn="ctr">
              <a:defRPr sz="7000">
                <a:latin typeface="+mj-lt"/>
                <a:ea typeface="+mj-ea"/>
                <a:cs typeface="+mj-cs"/>
                <a:sym typeface="Gill Sans"/>
              </a:defRPr>
            </a:lvl1pPr>
          </a:lstStyle>
          <a:p>
            <a:pPr lvl="0">
              <a:defRPr sz="1800"/>
            </a:pPr>
            <a:r>
              <a:rPr sz="7000"/>
              <a:t>Title Text</a:t>
            </a:r>
          </a:p>
        </p:txBody>
      </p:sp>
      <p:sp>
        <p:nvSpPr>
          <p:cNvPr id="30" name="Shape 30"/>
          <p:cNvSpPr/>
          <p:nvPr>
            <p:ph type="body" idx="1"/>
          </p:nvPr>
        </p:nvSpPr>
        <p:spPr>
          <a:xfrm>
            <a:off x="635000" y="4787900"/>
            <a:ext cx="5867400" cy="3302000"/>
          </a:xfrm>
          <a:prstGeom prst="rect">
            <a:avLst/>
          </a:prstGeom>
        </p:spPr>
        <p:txBody>
          <a:bodyPr/>
          <a:lstStyle>
            <a:lvl1pPr marL="0" indent="0" algn="ctr">
              <a:spcBef>
                <a:spcPts val="0"/>
              </a:spcBef>
              <a:buSzTx/>
              <a:buNone/>
              <a:defRPr sz="3400">
                <a:solidFill>
                  <a:srgbClr val="000000"/>
                </a:solidFill>
                <a:latin typeface="+mj-lt"/>
                <a:ea typeface="+mj-ea"/>
                <a:cs typeface="+mj-cs"/>
                <a:sym typeface="Gill Sans"/>
              </a:defRPr>
            </a:lvl1pPr>
            <a:lvl2pPr marL="0" indent="0" algn="ctr">
              <a:spcBef>
                <a:spcPts val="0"/>
              </a:spcBef>
              <a:buSzTx/>
              <a:buNone/>
              <a:defRPr sz="3400">
                <a:solidFill>
                  <a:srgbClr val="000000"/>
                </a:solidFill>
                <a:latin typeface="+mj-lt"/>
                <a:ea typeface="+mj-ea"/>
                <a:cs typeface="+mj-cs"/>
                <a:sym typeface="Gill Sans"/>
              </a:defRPr>
            </a:lvl2pPr>
            <a:lvl3pPr marL="0" indent="0" algn="ctr">
              <a:spcBef>
                <a:spcPts val="0"/>
              </a:spcBef>
              <a:buSzTx/>
              <a:buNone/>
              <a:defRPr sz="3400">
                <a:solidFill>
                  <a:srgbClr val="000000"/>
                </a:solidFill>
                <a:latin typeface="+mj-lt"/>
                <a:ea typeface="+mj-ea"/>
                <a:cs typeface="+mj-cs"/>
                <a:sym typeface="Gill Sans"/>
              </a:defRPr>
            </a:lvl3pPr>
            <a:lvl4pPr marL="0" indent="0" algn="ctr">
              <a:spcBef>
                <a:spcPts val="0"/>
              </a:spcBef>
              <a:buSzTx/>
              <a:buNone/>
              <a:defRPr sz="3400">
                <a:solidFill>
                  <a:srgbClr val="000000"/>
                </a:solidFill>
                <a:latin typeface="+mj-lt"/>
                <a:ea typeface="+mj-ea"/>
                <a:cs typeface="+mj-cs"/>
                <a:sym typeface="Gill Sans"/>
              </a:defRPr>
            </a:lvl4pPr>
            <a:lvl5pPr marL="0" indent="0" algn="ctr">
              <a:spcBef>
                <a:spcPts val="0"/>
              </a:spcBef>
              <a:buSzTx/>
              <a:buNone/>
              <a:defRPr sz="3400">
                <a:solidFill>
                  <a:srgbClr val="000000"/>
                </a:solidFill>
                <a:latin typeface="+mj-lt"/>
                <a:ea typeface="+mj-ea"/>
                <a:cs typeface="+mj-cs"/>
                <a:sym typeface="Gill Sans"/>
              </a:defRPr>
            </a:lvl5pPr>
          </a:lstStyle>
          <a:p>
            <a:pPr lvl="0">
              <a:defRPr sz="1800"/>
            </a:pPr>
            <a:r>
              <a:rPr sz="3400"/>
              <a:t>Body Level One</a:t>
            </a:r>
            <a:endParaRPr sz="3400"/>
          </a:p>
          <a:p>
            <a:pPr lvl="1">
              <a:defRPr sz="1800"/>
            </a:pPr>
            <a:r>
              <a:rPr sz="3400"/>
              <a:t>Body Level Two</a:t>
            </a:r>
            <a:endParaRPr sz="3400"/>
          </a:p>
          <a:p>
            <a:pPr lvl="2">
              <a:defRPr sz="1800"/>
            </a:pPr>
            <a:r>
              <a:rPr sz="3400"/>
              <a:t>Body Level Three</a:t>
            </a:r>
            <a:endParaRPr sz="3400"/>
          </a:p>
          <a:p>
            <a:pPr lvl="3">
              <a:defRPr sz="1800"/>
            </a:pPr>
            <a:r>
              <a:rPr sz="3400"/>
              <a:t>Body Level Four</a:t>
            </a:r>
            <a:endParaRPr sz="3400"/>
          </a:p>
          <a:p>
            <a:pPr lvl="4">
              <a:defRPr sz="1800"/>
            </a:pPr>
            <a:r>
              <a:rPr sz="3400"/>
              <a:t>Body Level Five</a:t>
            </a:r>
          </a:p>
        </p:txBody>
      </p:sp>
    </p:spTree>
  </p:cSld>
  <p:clrMapOvr>
    <a:masterClrMapping/>
  </p:clrMapOvr>
  <p:transitio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0" showMasterPhAnim="1">
  <p:cSld name="Title, Bullets &amp; Photo">
    <p:spTree>
      <p:nvGrpSpPr>
        <p:cNvPr id="1" name=""/>
        <p:cNvGrpSpPr/>
        <p:nvPr/>
      </p:nvGrpSpPr>
      <p:grpSpPr>
        <a:xfrm>
          <a:off x="0" y="0"/>
          <a:ext cx="0" cy="0"/>
          <a:chOff x="0" y="0"/>
          <a:chExt cx="0" cy="0"/>
        </a:xfrm>
      </p:grpSpPr>
      <p:sp>
        <p:nvSpPr>
          <p:cNvPr id="32" name="Shape 32"/>
          <p:cNvSpPr/>
          <p:nvPr>
            <p:ph type="title"/>
          </p:nvPr>
        </p:nvSpPr>
        <p:spPr>
          <a:xfrm>
            <a:off x="1270000" y="254000"/>
            <a:ext cx="10464800" cy="2438400"/>
          </a:xfrm>
          <a:prstGeom prst="rect">
            <a:avLst/>
          </a:prstGeom>
        </p:spPr>
        <p:txBody>
          <a:bodyPr lIns="50800" tIns="50800" rIns="50800" bIns="50800" anchor="ctr"/>
          <a:lstStyle>
            <a:lvl1pPr algn="ctr">
              <a:defRPr sz="8400">
                <a:latin typeface="+mj-lt"/>
                <a:ea typeface="+mj-ea"/>
                <a:cs typeface="+mj-cs"/>
                <a:sym typeface="Gill Sans"/>
              </a:defRPr>
            </a:lvl1pPr>
          </a:lstStyle>
          <a:p>
            <a:pPr lvl="0">
              <a:defRPr sz="1800"/>
            </a:pPr>
            <a:r>
              <a:rPr sz="8400"/>
              <a:t>Title Text</a:t>
            </a:r>
          </a:p>
        </p:txBody>
      </p:sp>
      <p:sp>
        <p:nvSpPr>
          <p:cNvPr id="33" name="Shape 33"/>
          <p:cNvSpPr/>
          <p:nvPr>
            <p:ph type="body" idx="1"/>
          </p:nvPr>
        </p:nvSpPr>
        <p:spPr>
          <a:xfrm>
            <a:off x="1270000" y="2768600"/>
            <a:ext cx="5041900" cy="5715000"/>
          </a:xfrm>
          <a:prstGeom prst="rect">
            <a:avLst/>
          </a:prstGeom>
        </p:spPr>
        <p:txBody>
          <a:bodyPr lIns="50800" tIns="50800" rIns="50800" bIns="50800" anchor="ctr"/>
          <a:lstStyle>
            <a:lvl1pPr marL="812120" indent="-494620">
              <a:spcBef>
                <a:spcPts val="3800"/>
              </a:spcBef>
              <a:buSzPct val="171000"/>
              <a:defRPr sz="3200">
                <a:solidFill>
                  <a:srgbClr val="000000"/>
                </a:solidFill>
                <a:latin typeface="+mj-lt"/>
                <a:ea typeface="+mj-ea"/>
                <a:cs typeface="+mj-cs"/>
                <a:sym typeface="Gill Sans"/>
              </a:defRPr>
            </a:lvl1pPr>
            <a:lvl2pPr marL="1256620" indent="-494620">
              <a:spcBef>
                <a:spcPts val="3800"/>
              </a:spcBef>
              <a:buSzPct val="171000"/>
              <a:defRPr sz="3200">
                <a:solidFill>
                  <a:srgbClr val="000000"/>
                </a:solidFill>
                <a:latin typeface="+mj-lt"/>
                <a:ea typeface="+mj-ea"/>
                <a:cs typeface="+mj-cs"/>
                <a:sym typeface="Gill Sans"/>
              </a:defRPr>
            </a:lvl2pPr>
            <a:lvl3pPr marL="1701120" indent="-494620">
              <a:spcBef>
                <a:spcPts val="3800"/>
              </a:spcBef>
              <a:buSzPct val="171000"/>
              <a:defRPr sz="3200">
                <a:solidFill>
                  <a:srgbClr val="000000"/>
                </a:solidFill>
                <a:latin typeface="+mj-lt"/>
                <a:ea typeface="+mj-ea"/>
                <a:cs typeface="+mj-cs"/>
                <a:sym typeface="Gill Sans"/>
              </a:defRPr>
            </a:lvl3pPr>
            <a:lvl4pPr marL="2145620" indent="-494620">
              <a:spcBef>
                <a:spcPts val="3800"/>
              </a:spcBef>
              <a:buSzPct val="171000"/>
              <a:defRPr sz="3200">
                <a:solidFill>
                  <a:srgbClr val="000000"/>
                </a:solidFill>
                <a:latin typeface="+mj-lt"/>
                <a:ea typeface="+mj-ea"/>
                <a:cs typeface="+mj-cs"/>
                <a:sym typeface="Gill Sans"/>
              </a:defRPr>
            </a:lvl4pPr>
            <a:lvl5pPr marL="2590120" indent="-494620">
              <a:spcBef>
                <a:spcPts val="3800"/>
              </a:spcBef>
              <a:buSzPct val="171000"/>
              <a:defRPr sz="3200">
                <a:solidFill>
                  <a:srgbClr val="000000"/>
                </a:solidFill>
                <a:latin typeface="+mj-lt"/>
                <a:ea typeface="+mj-ea"/>
                <a:cs typeface="+mj-cs"/>
                <a:sym typeface="Gill Sans"/>
              </a:defRPr>
            </a:lvl5p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0" showMasterPhAnim="1">
  <p:cSld name="Title &amp; Bullets - Left">
    <p:spTree>
      <p:nvGrpSpPr>
        <p:cNvPr id="1" name=""/>
        <p:cNvGrpSpPr/>
        <p:nvPr/>
      </p:nvGrpSpPr>
      <p:grpSpPr>
        <a:xfrm>
          <a:off x="0" y="0"/>
          <a:ext cx="0" cy="0"/>
          <a:chOff x="0" y="0"/>
          <a:chExt cx="0" cy="0"/>
        </a:xfrm>
      </p:grpSpPr>
      <p:sp>
        <p:nvSpPr>
          <p:cNvPr id="35" name="Shape 35"/>
          <p:cNvSpPr/>
          <p:nvPr>
            <p:ph type="title"/>
          </p:nvPr>
        </p:nvSpPr>
        <p:spPr>
          <a:xfrm>
            <a:off x="1270000" y="254000"/>
            <a:ext cx="10464800" cy="2438400"/>
          </a:xfrm>
          <a:prstGeom prst="rect">
            <a:avLst/>
          </a:prstGeom>
        </p:spPr>
        <p:txBody>
          <a:bodyPr lIns="50800" tIns="50800" rIns="50800" bIns="50800" anchor="ctr"/>
          <a:lstStyle>
            <a:lvl1pPr algn="ctr">
              <a:defRPr sz="8400">
                <a:latin typeface="+mj-lt"/>
                <a:ea typeface="+mj-ea"/>
                <a:cs typeface="+mj-cs"/>
                <a:sym typeface="Gill Sans"/>
              </a:defRPr>
            </a:lvl1pPr>
          </a:lstStyle>
          <a:p>
            <a:pPr lvl="0">
              <a:defRPr sz="1800"/>
            </a:pPr>
            <a:r>
              <a:rPr sz="8400"/>
              <a:t>Title Text</a:t>
            </a:r>
          </a:p>
        </p:txBody>
      </p:sp>
      <p:sp>
        <p:nvSpPr>
          <p:cNvPr id="36" name="Shape 36"/>
          <p:cNvSpPr/>
          <p:nvPr>
            <p:ph type="body" idx="1"/>
          </p:nvPr>
        </p:nvSpPr>
        <p:spPr>
          <a:xfrm>
            <a:off x="1270000" y="2768600"/>
            <a:ext cx="5041900" cy="5715000"/>
          </a:xfrm>
          <a:prstGeom prst="rect">
            <a:avLst/>
          </a:prstGeom>
        </p:spPr>
        <p:txBody>
          <a:bodyPr lIns="50800" tIns="50800" rIns="50800" bIns="50800" anchor="ctr"/>
          <a:lstStyle>
            <a:lvl1pPr marL="812120" indent="-494620">
              <a:spcBef>
                <a:spcPts val="3800"/>
              </a:spcBef>
              <a:buSzPct val="171000"/>
              <a:defRPr sz="3200">
                <a:solidFill>
                  <a:srgbClr val="000000"/>
                </a:solidFill>
                <a:latin typeface="+mj-lt"/>
                <a:ea typeface="+mj-ea"/>
                <a:cs typeface="+mj-cs"/>
                <a:sym typeface="Gill Sans"/>
              </a:defRPr>
            </a:lvl1pPr>
            <a:lvl2pPr marL="1256620" indent="-494620">
              <a:spcBef>
                <a:spcPts val="3800"/>
              </a:spcBef>
              <a:buSzPct val="171000"/>
              <a:defRPr sz="3200">
                <a:solidFill>
                  <a:srgbClr val="000000"/>
                </a:solidFill>
                <a:latin typeface="+mj-lt"/>
                <a:ea typeface="+mj-ea"/>
                <a:cs typeface="+mj-cs"/>
                <a:sym typeface="Gill Sans"/>
              </a:defRPr>
            </a:lvl2pPr>
            <a:lvl3pPr marL="1701120" indent="-494620">
              <a:spcBef>
                <a:spcPts val="3800"/>
              </a:spcBef>
              <a:buSzPct val="171000"/>
              <a:defRPr sz="3200">
                <a:solidFill>
                  <a:srgbClr val="000000"/>
                </a:solidFill>
                <a:latin typeface="+mj-lt"/>
                <a:ea typeface="+mj-ea"/>
                <a:cs typeface="+mj-cs"/>
                <a:sym typeface="Gill Sans"/>
              </a:defRPr>
            </a:lvl3pPr>
            <a:lvl4pPr marL="2145620" indent="-494620">
              <a:spcBef>
                <a:spcPts val="3800"/>
              </a:spcBef>
              <a:buSzPct val="171000"/>
              <a:defRPr sz="3200">
                <a:solidFill>
                  <a:srgbClr val="000000"/>
                </a:solidFill>
                <a:latin typeface="+mj-lt"/>
                <a:ea typeface="+mj-ea"/>
                <a:cs typeface="+mj-cs"/>
                <a:sym typeface="Gill Sans"/>
              </a:defRPr>
            </a:lvl4pPr>
            <a:lvl5pPr marL="2590120" indent="-494620">
              <a:spcBef>
                <a:spcPts val="3800"/>
              </a:spcBef>
              <a:buSzPct val="171000"/>
              <a:defRPr sz="3200">
                <a:solidFill>
                  <a:srgbClr val="000000"/>
                </a:solidFill>
                <a:latin typeface="+mj-lt"/>
                <a:ea typeface="+mj-ea"/>
                <a:cs typeface="+mj-cs"/>
                <a:sym typeface="Gill Sans"/>
              </a:defRPr>
            </a:lvl5p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0" showMasterPhAnim="1">
  <p:cSld name="Title &amp; Bullets - Right">
    <p:spTree>
      <p:nvGrpSpPr>
        <p:cNvPr id="1" name=""/>
        <p:cNvGrpSpPr/>
        <p:nvPr/>
      </p:nvGrpSpPr>
      <p:grpSpPr>
        <a:xfrm>
          <a:off x="0" y="0"/>
          <a:ext cx="0" cy="0"/>
          <a:chOff x="0" y="0"/>
          <a:chExt cx="0" cy="0"/>
        </a:xfrm>
      </p:grpSpPr>
      <p:sp>
        <p:nvSpPr>
          <p:cNvPr id="38" name="Shape 38"/>
          <p:cNvSpPr/>
          <p:nvPr>
            <p:ph type="title"/>
          </p:nvPr>
        </p:nvSpPr>
        <p:spPr>
          <a:xfrm>
            <a:off x="1270000" y="254000"/>
            <a:ext cx="10464800" cy="2438400"/>
          </a:xfrm>
          <a:prstGeom prst="rect">
            <a:avLst/>
          </a:prstGeom>
        </p:spPr>
        <p:txBody>
          <a:bodyPr lIns="50800" tIns="50800" rIns="50800" bIns="50800" anchor="ctr"/>
          <a:lstStyle>
            <a:lvl1pPr algn="ctr">
              <a:defRPr sz="8400">
                <a:latin typeface="+mj-lt"/>
                <a:ea typeface="+mj-ea"/>
                <a:cs typeface="+mj-cs"/>
                <a:sym typeface="Gill Sans"/>
              </a:defRPr>
            </a:lvl1pPr>
          </a:lstStyle>
          <a:p>
            <a:pPr lvl="0">
              <a:defRPr sz="1800"/>
            </a:pPr>
            <a:r>
              <a:rPr sz="8400"/>
              <a:t>Title Text</a:t>
            </a:r>
          </a:p>
        </p:txBody>
      </p:sp>
      <p:sp>
        <p:nvSpPr>
          <p:cNvPr id="39" name="Shape 39"/>
          <p:cNvSpPr/>
          <p:nvPr>
            <p:ph type="body" idx="1"/>
          </p:nvPr>
        </p:nvSpPr>
        <p:spPr>
          <a:xfrm>
            <a:off x="7772400" y="2768600"/>
            <a:ext cx="3962400" cy="5715000"/>
          </a:xfrm>
          <a:prstGeom prst="rect">
            <a:avLst/>
          </a:prstGeom>
        </p:spPr>
        <p:txBody>
          <a:bodyPr lIns="50800" tIns="50800" rIns="50800" bIns="50800" anchor="ctr"/>
          <a:lstStyle>
            <a:lvl1pPr marL="812120" indent="-494620">
              <a:spcBef>
                <a:spcPts val="3800"/>
              </a:spcBef>
              <a:buSzPct val="171000"/>
              <a:defRPr sz="3200">
                <a:solidFill>
                  <a:srgbClr val="000000"/>
                </a:solidFill>
                <a:latin typeface="+mj-lt"/>
                <a:ea typeface="+mj-ea"/>
                <a:cs typeface="+mj-cs"/>
                <a:sym typeface="Gill Sans"/>
              </a:defRPr>
            </a:lvl1pPr>
            <a:lvl2pPr marL="1256620" indent="-494620">
              <a:spcBef>
                <a:spcPts val="3800"/>
              </a:spcBef>
              <a:buSzPct val="171000"/>
              <a:defRPr sz="3200">
                <a:solidFill>
                  <a:srgbClr val="000000"/>
                </a:solidFill>
                <a:latin typeface="+mj-lt"/>
                <a:ea typeface="+mj-ea"/>
                <a:cs typeface="+mj-cs"/>
                <a:sym typeface="Gill Sans"/>
              </a:defRPr>
            </a:lvl2pPr>
            <a:lvl3pPr marL="1701120" indent="-494620">
              <a:spcBef>
                <a:spcPts val="3800"/>
              </a:spcBef>
              <a:buSzPct val="171000"/>
              <a:defRPr sz="3200">
                <a:solidFill>
                  <a:srgbClr val="000000"/>
                </a:solidFill>
                <a:latin typeface="+mj-lt"/>
                <a:ea typeface="+mj-ea"/>
                <a:cs typeface="+mj-cs"/>
                <a:sym typeface="Gill Sans"/>
              </a:defRPr>
            </a:lvl3pPr>
            <a:lvl4pPr marL="2145620" indent="-494620">
              <a:spcBef>
                <a:spcPts val="3800"/>
              </a:spcBef>
              <a:buSzPct val="171000"/>
              <a:defRPr sz="3200">
                <a:solidFill>
                  <a:srgbClr val="000000"/>
                </a:solidFill>
                <a:latin typeface="+mj-lt"/>
                <a:ea typeface="+mj-ea"/>
                <a:cs typeface="+mj-cs"/>
                <a:sym typeface="Gill Sans"/>
              </a:defRPr>
            </a:lvl4pPr>
            <a:lvl5pPr marL="2590120" indent="-494620">
              <a:spcBef>
                <a:spcPts val="3800"/>
              </a:spcBef>
              <a:buSzPct val="171000"/>
              <a:defRPr sz="3200">
                <a:solidFill>
                  <a:srgbClr val="000000"/>
                </a:solidFill>
                <a:latin typeface="+mj-lt"/>
                <a:ea typeface="+mj-ea"/>
                <a:cs typeface="+mj-cs"/>
                <a:sym typeface="Gill Sans"/>
              </a:defRPr>
            </a:lvl5p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41" name="Shape 41"/>
          <p:cNvSpPr/>
          <p:nvPr>
            <p:ph type="title"/>
          </p:nvPr>
        </p:nvSpPr>
        <p:spPr>
          <a:prstGeom prst="rect">
            <a:avLst/>
          </a:prstGeom>
        </p:spPr>
        <p:txBody>
          <a:bodyPr/>
          <a:lstStyle/>
          <a:p>
            <a:pPr lvl="0">
              <a:defRPr sz="1800"/>
            </a:pPr>
            <a:r>
              <a:rPr sz="4200"/>
              <a:t>Title Text</a:t>
            </a:r>
          </a:p>
        </p:txBody>
      </p:sp>
      <p:sp>
        <p:nvSpPr>
          <p:cNvPr id="42" name="Shape 42"/>
          <p:cNvSpPr/>
          <p:nvPr>
            <p:ph type="body" idx="1"/>
          </p:nvPr>
        </p:nvSpPr>
        <p:spPr>
          <a:prstGeom prst="rect">
            <a:avLst/>
          </a:prstGeom>
        </p:spPr>
        <p:txBody>
          <a:bodyPr/>
          <a:lstStyle/>
          <a:p>
            <a:pPr lvl="0">
              <a:defRPr sz="1800">
                <a:solidFill>
                  <a:srgbClr val="000000"/>
                </a:solidFill>
              </a:defRPr>
            </a:pPr>
            <a:r>
              <a:rPr sz="2600">
                <a:solidFill>
                  <a:srgbClr val="747474"/>
                </a:solidFill>
              </a:rPr>
              <a:t>Body Level One</a:t>
            </a:r>
            <a:endParaRPr sz="2600">
              <a:solidFill>
                <a:srgbClr val="747474"/>
              </a:solidFill>
            </a:endParaRPr>
          </a:p>
          <a:p>
            <a:pPr lvl="1">
              <a:defRPr sz="1800">
                <a:solidFill>
                  <a:srgbClr val="000000"/>
                </a:solidFill>
              </a:defRPr>
            </a:pPr>
            <a:r>
              <a:rPr sz="2600">
                <a:solidFill>
                  <a:srgbClr val="747474"/>
                </a:solidFill>
              </a:rPr>
              <a:t>Body Level Two</a:t>
            </a:r>
            <a:endParaRPr sz="2600">
              <a:solidFill>
                <a:srgbClr val="747474"/>
              </a:solidFill>
            </a:endParaRPr>
          </a:p>
          <a:p>
            <a:pPr lvl="2">
              <a:defRPr sz="1800">
                <a:solidFill>
                  <a:srgbClr val="000000"/>
                </a:solidFill>
              </a:defRPr>
            </a:pPr>
            <a:r>
              <a:rPr sz="2600">
                <a:solidFill>
                  <a:srgbClr val="747474"/>
                </a:solidFill>
              </a:rPr>
              <a:t>Body Level Three</a:t>
            </a:r>
            <a:endParaRPr sz="2600">
              <a:solidFill>
                <a:srgbClr val="747474"/>
              </a:solidFill>
            </a:endParaRPr>
          </a:p>
          <a:p>
            <a:pPr lvl="3">
              <a:defRPr sz="1800">
                <a:solidFill>
                  <a:srgbClr val="000000"/>
                </a:solidFill>
              </a:defRPr>
            </a:pPr>
            <a:r>
              <a:rPr sz="2600">
                <a:solidFill>
                  <a:srgbClr val="747474"/>
                </a:solidFill>
              </a:rPr>
              <a:t>Body Level Four</a:t>
            </a:r>
            <a:endParaRPr sz="2600">
              <a:solidFill>
                <a:srgbClr val="747474"/>
              </a:solidFill>
            </a:endParaRPr>
          </a:p>
          <a:p>
            <a:pPr lvl="4">
              <a:defRPr sz="1800">
                <a:solidFill>
                  <a:srgbClr val="000000"/>
                </a:solidFill>
              </a:defRPr>
            </a:pPr>
            <a:r>
              <a:rPr sz="2600">
                <a:solidFill>
                  <a:srgbClr val="747474"/>
                </a:solidFill>
              </a:rPr>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Title &amp; Bullets">
    <p:spTree>
      <p:nvGrpSpPr>
        <p:cNvPr id="1" name=""/>
        <p:cNvGrpSpPr/>
        <p:nvPr/>
      </p:nvGrpSpPr>
      <p:grpSpPr>
        <a:xfrm>
          <a:off x="0" y="0"/>
          <a:ext cx="0" cy="0"/>
          <a:chOff x="0" y="0"/>
          <a:chExt cx="0" cy="0"/>
        </a:xfrm>
      </p:grpSpPr>
      <p:sp>
        <p:nvSpPr>
          <p:cNvPr id="9" name="Shape 9"/>
          <p:cNvSpPr/>
          <p:nvPr>
            <p:ph type="title"/>
          </p:nvPr>
        </p:nvSpPr>
        <p:spPr>
          <a:xfrm>
            <a:off x="1270000" y="254000"/>
            <a:ext cx="10464800" cy="2438400"/>
          </a:xfrm>
          <a:prstGeom prst="rect">
            <a:avLst/>
          </a:prstGeom>
        </p:spPr>
        <p:txBody>
          <a:bodyPr lIns="50800" tIns="50800" rIns="50800" bIns="50800" anchor="ctr"/>
          <a:lstStyle>
            <a:lvl1pPr algn="ctr">
              <a:defRPr sz="8400">
                <a:latin typeface="+mj-lt"/>
                <a:ea typeface="+mj-ea"/>
                <a:cs typeface="+mj-cs"/>
                <a:sym typeface="Gill Sans"/>
              </a:defRPr>
            </a:lvl1pPr>
          </a:lstStyle>
          <a:p>
            <a:pPr lvl="0">
              <a:defRPr sz="1800"/>
            </a:pPr>
            <a:r>
              <a:rPr sz="8400"/>
              <a:t>Title Text</a:t>
            </a:r>
          </a:p>
        </p:txBody>
      </p:sp>
      <p:sp>
        <p:nvSpPr>
          <p:cNvPr id="10" name="Shape 10"/>
          <p:cNvSpPr/>
          <p:nvPr>
            <p:ph type="body" idx="1"/>
          </p:nvPr>
        </p:nvSpPr>
        <p:spPr>
          <a:xfrm>
            <a:off x="1270000" y="2768600"/>
            <a:ext cx="10464800" cy="5715000"/>
          </a:xfrm>
          <a:prstGeom prst="rect">
            <a:avLst/>
          </a:prstGeom>
        </p:spPr>
        <p:txBody>
          <a:bodyPr lIns="50800" tIns="50800" rIns="50800" bIns="50800" anchor="ctr"/>
          <a:lstStyle>
            <a:lvl1pPr marL="889000" indent="-571500">
              <a:spcBef>
                <a:spcPts val="2400"/>
              </a:spcBef>
              <a:buSzPct val="171000"/>
              <a:defRPr sz="4200">
                <a:solidFill>
                  <a:srgbClr val="000000"/>
                </a:solidFill>
                <a:latin typeface="+mj-lt"/>
                <a:ea typeface="+mj-ea"/>
                <a:cs typeface="+mj-cs"/>
                <a:sym typeface="Gill Sans"/>
              </a:defRPr>
            </a:lvl1pPr>
            <a:lvl2pPr marL="1333500" indent="-571500">
              <a:spcBef>
                <a:spcPts val="2400"/>
              </a:spcBef>
              <a:buSzPct val="171000"/>
              <a:defRPr sz="4200">
                <a:solidFill>
                  <a:srgbClr val="000000"/>
                </a:solidFill>
                <a:latin typeface="+mj-lt"/>
                <a:ea typeface="+mj-ea"/>
                <a:cs typeface="+mj-cs"/>
                <a:sym typeface="Gill Sans"/>
              </a:defRPr>
            </a:lvl2pPr>
            <a:lvl3pPr marL="1778000" indent="-571500">
              <a:spcBef>
                <a:spcPts val="2400"/>
              </a:spcBef>
              <a:buSzPct val="171000"/>
              <a:defRPr sz="4200">
                <a:solidFill>
                  <a:srgbClr val="000000"/>
                </a:solidFill>
                <a:latin typeface="+mj-lt"/>
                <a:ea typeface="+mj-ea"/>
                <a:cs typeface="+mj-cs"/>
                <a:sym typeface="Gill Sans"/>
              </a:defRPr>
            </a:lvl3pPr>
            <a:lvl4pPr marL="2222500" indent="-571500">
              <a:spcBef>
                <a:spcPts val="2400"/>
              </a:spcBef>
              <a:buSzPct val="171000"/>
              <a:defRPr sz="4200">
                <a:solidFill>
                  <a:srgbClr val="000000"/>
                </a:solidFill>
                <a:latin typeface="+mj-lt"/>
                <a:ea typeface="+mj-ea"/>
                <a:cs typeface="+mj-cs"/>
                <a:sym typeface="Gill Sans"/>
              </a:defRPr>
            </a:lvl4pPr>
            <a:lvl5pPr marL="2667000" indent="-571500">
              <a:spcBef>
                <a:spcPts val="2400"/>
              </a:spcBef>
              <a:buSzPct val="171000"/>
              <a:defRPr sz="4200">
                <a:solidFill>
                  <a:srgbClr val="000000"/>
                </a:solidFill>
                <a:latin typeface="+mj-lt"/>
                <a:ea typeface="+mj-ea"/>
                <a:cs typeface="+mj-cs"/>
                <a:sym typeface="Gill Sans"/>
              </a:defRPr>
            </a:lvl5pPr>
          </a:lstStyle>
          <a:p>
            <a:pPr lvl="0">
              <a:defRPr sz="1800"/>
            </a:pPr>
            <a:r>
              <a:rPr sz="4200"/>
              <a:t>Body Level One</a:t>
            </a:r>
            <a:endParaRPr sz="4200"/>
          </a:p>
          <a:p>
            <a:pPr lvl="1">
              <a:defRPr sz="1800"/>
            </a:pPr>
            <a:r>
              <a:rPr sz="4200"/>
              <a:t>Body Level Two</a:t>
            </a:r>
            <a:endParaRPr sz="4200"/>
          </a:p>
          <a:p>
            <a:pPr lvl="2">
              <a:defRPr sz="1800"/>
            </a:pPr>
            <a:r>
              <a:rPr sz="4200"/>
              <a:t>Body Level Three</a:t>
            </a:r>
            <a:endParaRPr sz="4200"/>
          </a:p>
          <a:p>
            <a:pPr lvl="3">
              <a:defRPr sz="1800"/>
            </a:pPr>
            <a:r>
              <a:rPr sz="4200"/>
              <a:t>Body Level Four</a:t>
            </a:r>
            <a:endParaRPr sz="4200"/>
          </a:p>
          <a:p>
            <a:pPr lvl="4">
              <a:defRPr sz="1800"/>
            </a:pPr>
            <a:r>
              <a:rPr sz="4200"/>
              <a:t>Body Level Five</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Title &amp; Bullets - 2 Column">
    <p:spTree>
      <p:nvGrpSpPr>
        <p:cNvPr id="1" name=""/>
        <p:cNvGrpSpPr/>
        <p:nvPr/>
      </p:nvGrpSpPr>
      <p:grpSpPr>
        <a:xfrm>
          <a:off x="0" y="0"/>
          <a:ext cx="0" cy="0"/>
          <a:chOff x="0" y="0"/>
          <a:chExt cx="0" cy="0"/>
        </a:xfrm>
      </p:grpSpPr>
      <p:sp>
        <p:nvSpPr>
          <p:cNvPr id="12" name="Shape 12"/>
          <p:cNvSpPr/>
          <p:nvPr>
            <p:ph type="title"/>
          </p:nvPr>
        </p:nvSpPr>
        <p:spPr>
          <a:xfrm>
            <a:off x="1270000" y="254000"/>
            <a:ext cx="10464800" cy="2438400"/>
          </a:xfrm>
          <a:prstGeom prst="rect">
            <a:avLst/>
          </a:prstGeom>
        </p:spPr>
        <p:txBody>
          <a:bodyPr lIns="50800" tIns="50800" rIns="50800" bIns="50800" anchor="ctr"/>
          <a:lstStyle>
            <a:lvl1pPr algn="ctr">
              <a:defRPr sz="8400">
                <a:latin typeface="+mj-lt"/>
                <a:ea typeface="+mj-ea"/>
                <a:cs typeface="+mj-cs"/>
                <a:sym typeface="Gill Sans"/>
              </a:defRPr>
            </a:lvl1pPr>
          </a:lstStyle>
          <a:p>
            <a:pPr lvl="0">
              <a:defRPr sz="1800"/>
            </a:pPr>
            <a:r>
              <a:rPr sz="8400"/>
              <a:t>Title Text</a:t>
            </a:r>
          </a:p>
        </p:txBody>
      </p:sp>
      <p:sp>
        <p:nvSpPr>
          <p:cNvPr id="13" name="Shape 13"/>
          <p:cNvSpPr/>
          <p:nvPr>
            <p:ph type="body" idx="1"/>
          </p:nvPr>
        </p:nvSpPr>
        <p:spPr>
          <a:xfrm>
            <a:off x="1270000" y="2768600"/>
            <a:ext cx="10464800" cy="5715000"/>
          </a:xfrm>
          <a:prstGeom prst="rect">
            <a:avLst/>
          </a:prstGeom>
        </p:spPr>
        <p:txBody>
          <a:bodyPr numCol="2" spcCol="523240"/>
          <a:lstStyle>
            <a:lvl1pPr marL="812120" indent="-494620">
              <a:spcBef>
                <a:spcPts val="3800"/>
              </a:spcBef>
              <a:buSzPct val="171000"/>
              <a:defRPr sz="3200">
                <a:solidFill>
                  <a:srgbClr val="000000"/>
                </a:solidFill>
                <a:latin typeface="+mj-lt"/>
                <a:ea typeface="+mj-ea"/>
                <a:cs typeface="+mj-cs"/>
                <a:sym typeface="Gill Sans"/>
              </a:defRPr>
            </a:lvl1pPr>
            <a:lvl2pPr marL="1256620" indent="-494620">
              <a:spcBef>
                <a:spcPts val="3800"/>
              </a:spcBef>
              <a:buSzPct val="171000"/>
              <a:defRPr sz="3200">
                <a:solidFill>
                  <a:srgbClr val="000000"/>
                </a:solidFill>
                <a:latin typeface="+mj-lt"/>
                <a:ea typeface="+mj-ea"/>
                <a:cs typeface="+mj-cs"/>
                <a:sym typeface="Gill Sans"/>
              </a:defRPr>
            </a:lvl2pPr>
            <a:lvl3pPr marL="1701120" indent="-494620">
              <a:spcBef>
                <a:spcPts val="3800"/>
              </a:spcBef>
              <a:buSzPct val="171000"/>
              <a:defRPr sz="3200">
                <a:solidFill>
                  <a:srgbClr val="000000"/>
                </a:solidFill>
                <a:latin typeface="+mj-lt"/>
                <a:ea typeface="+mj-ea"/>
                <a:cs typeface="+mj-cs"/>
                <a:sym typeface="Gill Sans"/>
              </a:defRPr>
            </a:lvl3pPr>
            <a:lvl4pPr marL="2145620" indent="-494620">
              <a:spcBef>
                <a:spcPts val="3800"/>
              </a:spcBef>
              <a:buSzPct val="171000"/>
              <a:defRPr sz="3200">
                <a:solidFill>
                  <a:srgbClr val="000000"/>
                </a:solidFill>
                <a:latin typeface="+mj-lt"/>
                <a:ea typeface="+mj-ea"/>
                <a:cs typeface="+mj-cs"/>
                <a:sym typeface="Gill Sans"/>
              </a:defRPr>
            </a:lvl4pPr>
            <a:lvl5pPr marL="2590120" indent="-494620">
              <a:spcBef>
                <a:spcPts val="3800"/>
              </a:spcBef>
              <a:buSzPct val="171000"/>
              <a:defRPr sz="3200">
                <a:solidFill>
                  <a:srgbClr val="000000"/>
                </a:solidFill>
                <a:latin typeface="+mj-lt"/>
                <a:ea typeface="+mj-ea"/>
                <a:cs typeface="+mj-cs"/>
                <a:sym typeface="Gill Sans"/>
              </a:defRPr>
            </a:lvl5p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Bullets">
    <p:spTree>
      <p:nvGrpSpPr>
        <p:cNvPr id="1" name=""/>
        <p:cNvGrpSpPr/>
        <p:nvPr/>
      </p:nvGrpSpPr>
      <p:grpSpPr>
        <a:xfrm>
          <a:off x="0" y="0"/>
          <a:ext cx="0" cy="0"/>
          <a:chOff x="0" y="0"/>
          <a:chExt cx="0" cy="0"/>
        </a:xfrm>
      </p:grpSpPr>
      <p:sp>
        <p:nvSpPr>
          <p:cNvPr id="15" name="Shape 15"/>
          <p:cNvSpPr/>
          <p:nvPr>
            <p:ph type="body" idx="1"/>
          </p:nvPr>
        </p:nvSpPr>
        <p:spPr>
          <a:xfrm>
            <a:off x="1270000" y="1270000"/>
            <a:ext cx="10464800" cy="7213600"/>
          </a:xfrm>
          <a:prstGeom prst="rect">
            <a:avLst/>
          </a:prstGeom>
        </p:spPr>
        <p:txBody>
          <a:bodyPr lIns="50800" tIns="50800" rIns="50800" bIns="50800" anchor="ctr"/>
          <a:lstStyle>
            <a:lvl1pPr marL="889000" indent="-571500">
              <a:buSzPct val="171000"/>
              <a:defRPr sz="4200">
                <a:solidFill>
                  <a:srgbClr val="000000"/>
                </a:solidFill>
                <a:latin typeface="+mj-lt"/>
                <a:ea typeface="+mj-ea"/>
                <a:cs typeface="+mj-cs"/>
                <a:sym typeface="Gill Sans"/>
              </a:defRPr>
            </a:lvl1pPr>
            <a:lvl2pPr marL="1333500" indent="-571500">
              <a:buSzPct val="171000"/>
              <a:defRPr sz="4200">
                <a:solidFill>
                  <a:srgbClr val="000000"/>
                </a:solidFill>
                <a:latin typeface="+mj-lt"/>
                <a:ea typeface="+mj-ea"/>
                <a:cs typeface="+mj-cs"/>
                <a:sym typeface="Gill Sans"/>
              </a:defRPr>
            </a:lvl2pPr>
            <a:lvl3pPr marL="1778000" indent="-571500">
              <a:buSzPct val="171000"/>
              <a:defRPr sz="4200">
                <a:solidFill>
                  <a:srgbClr val="000000"/>
                </a:solidFill>
                <a:latin typeface="+mj-lt"/>
                <a:ea typeface="+mj-ea"/>
                <a:cs typeface="+mj-cs"/>
                <a:sym typeface="Gill Sans"/>
              </a:defRPr>
            </a:lvl3pPr>
            <a:lvl4pPr marL="2222500" indent="-571500">
              <a:buSzPct val="171000"/>
              <a:defRPr sz="4200">
                <a:solidFill>
                  <a:srgbClr val="000000"/>
                </a:solidFill>
                <a:latin typeface="+mj-lt"/>
                <a:ea typeface="+mj-ea"/>
                <a:cs typeface="+mj-cs"/>
                <a:sym typeface="Gill Sans"/>
              </a:defRPr>
            </a:lvl4pPr>
            <a:lvl5pPr marL="2667000" indent="-571500">
              <a:buSzPct val="171000"/>
              <a:defRPr sz="4200">
                <a:solidFill>
                  <a:srgbClr val="000000"/>
                </a:solidFill>
                <a:latin typeface="+mj-lt"/>
                <a:ea typeface="+mj-ea"/>
                <a:cs typeface="+mj-cs"/>
                <a:sym typeface="Gill Sans"/>
              </a:defRPr>
            </a:lvl5pPr>
          </a:lstStyle>
          <a:p>
            <a:pPr lvl="0">
              <a:defRPr sz="1800"/>
            </a:pPr>
            <a:r>
              <a:rPr sz="4200"/>
              <a:t>Body Level One</a:t>
            </a:r>
            <a:endParaRPr sz="4200"/>
          </a:p>
          <a:p>
            <a:pPr lvl="1">
              <a:defRPr sz="1800"/>
            </a:pPr>
            <a:r>
              <a:rPr sz="4200"/>
              <a:t>Body Level Two</a:t>
            </a:r>
            <a:endParaRPr sz="4200"/>
          </a:p>
          <a:p>
            <a:pPr lvl="2">
              <a:defRPr sz="1800"/>
            </a:pPr>
            <a:r>
              <a:rPr sz="4200"/>
              <a:t>Body Level Three</a:t>
            </a:r>
            <a:endParaRPr sz="4200"/>
          </a:p>
          <a:p>
            <a:pPr lvl="3">
              <a:defRPr sz="1800"/>
            </a:pPr>
            <a:r>
              <a:rPr sz="4200"/>
              <a:t>Body Level Four</a:t>
            </a:r>
            <a:endParaRPr sz="4200"/>
          </a:p>
          <a:p>
            <a:pPr lvl="4">
              <a:defRPr sz="1800"/>
            </a:pPr>
            <a:r>
              <a:rPr sz="4200"/>
              <a:t>Body Level Five</a:t>
            </a:r>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Blank">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0" showMasterPhAnim="1">
  <p:cSld name="Title - Top">
    <p:spTree>
      <p:nvGrpSpPr>
        <p:cNvPr id="1" name=""/>
        <p:cNvGrpSpPr/>
        <p:nvPr/>
      </p:nvGrpSpPr>
      <p:grpSpPr>
        <a:xfrm>
          <a:off x="0" y="0"/>
          <a:ext cx="0" cy="0"/>
          <a:chOff x="0" y="0"/>
          <a:chExt cx="0" cy="0"/>
        </a:xfrm>
      </p:grpSpPr>
      <p:sp>
        <p:nvSpPr>
          <p:cNvPr id="18" name="Shape 18"/>
          <p:cNvSpPr/>
          <p:nvPr>
            <p:ph type="title"/>
          </p:nvPr>
        </p:nvSpPr>
        <p:spPr>
          <a:xfrm>
            <a:off x="1270000" y="254000"/>
            <a:ext cx="10464800" cy="2438400"/>
          </a:xfrm>
          <a:prstGeom prst="rect">
            <a:avLst/>
          </a:prstGeom>
        </p:spPr>
        <p:txBody>
          <a:bodyPr lIns="50800" tIns="50800" rIns="50800" bIns="50800" anchor="ctr"/>
          <a:lstStyle>
            <a:lvl1pPr algn="ctr">
              <a:defRPr sz="8400">
                <a:latin typeface="+mj-lt"/>
                <a:ea typeface="+mj-ea"/>
                <a:cs typeface="+mj-cs"/>
                <a:sym typeface="Gill Sans"/>
              </a:defRPr>
            </a:lvl1pPr>
          </a:lstStyle>
          <a:p>
            <a:pPr lvl="0">
              <a:defRPr sz="1800"/>
            </a:pPr>
            <a:r>
              <a:rPr sz="8400"/>
              <a:t>Title Text</a:t>
            </a:r>
          </a:p>
        </p:txBody>
      </p:sp>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0" showMasterPhAnim="1">
  <p:cSld name="Title - Center">
    <p:spTree>
      <p:nvGrpSpPr>
        <p:cNvPr id="1" name=""/>
        <p:cNvGrpSpPr/>
        <p:nvPr/>
      </p:nvGrpSpPr>
      <p:grpSpPr>
        <a:xfrm>
          <a:off x="0" y="0"/>
          <a:ext cx="0" cy="0"/>
          <a:chOff x="0" y="0"/>
          <a:chExt cx="0" cy="0"/>
        </a:xfrm>
      </p:grpSpPr>
      <p:sp>
        <p:nvSpPr>
          <p:cNvPr id="20" name="Shape 20"/>
          <p:cNvSpPr/>
          <p:nvPr>
            <p:ph type="title"/>
          </p:nvPr>
        </p:nvSpPr>
        <p:spPr>
          <a:xfrm>
            <a:off x="1270000" y="2971800"/>
            <a:ext cx="10464800" cy="3810000"/>
          </a:xfrm>
          <a:prstGeom prst="rect">
            <a:avLst/>
          </a:prstGeom>
        </p:spPr>
        <p:txBody>
          <a:bodyPr lIns="50800" tIns="50800" rIns="50800" bIns="50800" anchor="ctr"/>
          <a:lstStyle>
            <a:lvl1pPr algn="ctr">
              <a:defRPr sz="8400">
                <a:latin typeface="+mj-lt"/>
                <a:ea typeface="+mj-ea"/>
                <a:cs typeface="+mj-cs"/>
                <a:sym typeface="Gill Sans"/>
              </a:defRPr>
            </a:lvl1pPr>
          </a:lstStyle>
          <a:p>
            <a:pPr lvl="0">
              <a:defRPr sz="1800"/>
            </a:pPr>
            <a:r>
              <a:rPr sz="8400"/>
              <a:t>Title Text</a:t>
            </a:r>
          </a:p>
        </p:txBody>
      </p:sp>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0" showMasterPhAnim="1">
  <p:cSld name="Photo - Horizontal">
    <p:spTree>
      <p:nvGrpSpPr>
        <p:cNvPr id="1" name=""/>
        <p:cNvGrpSpPr/>
        <p:nvPr/>
      </p:nvGrpSpPr>
      <p:grpSpPr>
        <a:xfrm>
          <a:off x="0" y="0"/>
          <a:ext cx="0" cy="0"/>
          <a:chOff x="0" y="0"/>
          <a:chExt cx="0" cy="0"/>
        </a:xfrm>
      </p:grpSpPr>
      <p:sp>
        <p:nvSpPr>
          <p:cNvPr id="22" name="Shape 22"/>
          <p:cNvSpPr/>
          <p:nvPr>
            <p:ph type="title"/>
          </p:nvPr>
        </p:nvSpPr>
        <p:spPr>
          <a:xfrm>
            <a:off x="1270000" y="7366000"/>
            <a:ext cx="10464800" cy="1701800"/>
          </a:xfrm>
          <a:prstGeom prst="rect">
            <a:avLst/>
          </a:prstGeom>
        </p:spPr>
        <p:txBody>
          <a:bodyPr lIns="50800" tIns="50800" rIns="50800" bIns="50800" anchor="ctr"/>
          <a:lstStyle>
            <a:lvl1pPr algn="ctr">
              <a:defRPr sz="8400">
                <a:latin typeface="+mj-lt"/>
                <a:ea typeface="+mj-ea"/>
                <a:cs typeface="+mj-cs"/>
                <a:sym typeface="Gill Sans"/>
              </a:defRPr>
            </a:lvl1pPr>
          </a:lstStyle>
          <a:p>
            <a:pPr lvl="0">
              <a:defRPr sz="1800"/>
            </a:pPr>
            <a:r>
              <a:rPr sz="8400"/>
              <a:t>Title Text</a:t>
            </a:r>
          </a:p>
        </p:txBody>
      </p:sp>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Photo - Horizontal Reflection">
    <p:spTree>
      <p:nvGrpSpPr>
        <p:cNvPr id="1" name=""/>
        <p:cNvGrpSpPr/>
        <p:nvPr/>
      </p:nvGrpSpPr>
      <p:grpSpPr>
        <a:xfrm>
          <a:off x="0" y="0"/>
          <a:ext cx="0" cy="0"/>
          <a:chOff x="0" y="0"/>
          <a:chExt cx="0" cy="0"/>
        </a:xfrm>
      </p:grpSpPr>
      <p:sp>
        <p:nvSpPr>
          <p:cNvPr id="24" name="Shape 24"/>
          <p:cNvSpPr/>
          <p:nvPr>
            <p:ph type="title"/>
          </p:nvPr>
        </p:nvSpPr>
        <p:spPr>
          <a:xfrm>
            <a:off x="1270000" y="7366000"/>
            <a:ext cx="10464800" cy="1701800"/>
          </a:xfrm>
          <a:prstGeom prst="rect">
            <a:avLst/>
          </a:prstGeom>
        </p:spPr>
        <p:txBody>
          <a:bodyPr lIns="50800" tIns="50800" rIns="50800" bIns="50800" anchor="ctr"/>
          <a:lstStyle>
            <a:lvl1pPr algn="ctr">
              <a:defRPr sz="8400">
                <a:latin typeface="+mj-lt"/>
                <a:ea typeface="+mj-ea"/>
                <a:cs typeface="+mj-cs"/>
                <a:sym typeface="Gill Sans"/>
              </a:defRPr>
            </a:lvl1pPr>
          </a:lstStyle>
          <a:p>
            <a:pPr lvl="0">
              <a:defRPr sz="1800"/>
            </a:pPr>
            <a:r>
              <a:rPr sz="8400"/>
              <a:t>Title Text</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nvSpPr>
        <p:spPr>
          <a:xfrm>
            <a:off x="647700" y="1968500"/>
            <a:ext cx="11709400" cy="127"/>
          </a:xfrm>
          <a:prstGeom prst="line">
            <a:avLst/>
          </a:prstGeom>
          <a:ln w="12700">
            <a:solidFill>
              <a:srgbClr val="9A9A9A"/>
            </a:solidFill>
            <a:miter lim="400000"/>
          </a:ln>
        </p:spPr>
        <p:txBody>
          <a:bodyPr lIns="0" tIns="0" rIns="0" bIns="0" anchor="ctr"/>
          <a:lstStyle/>
          <a:p>
            <a:pPr lvl="0"/>
          </a:p>
        </p:txBody>
      </p:sp>
      <p:sp>
        <p:nvSpPr>
          <p:cNvPr id="3" name="Shape 3"/>
          <p:cNvSpPr/>
          <p:nvPr>
            <p:ph type="title"/>
          </p:nvPr>
        </p:nvSpPr>
        <p:spPr>
          <a:xfrm>
            <a:off x="571500" y="330200"/>
            <a:ext cx="11861800" cy="1397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lstStyle/>
          <a:p>
            <a:pPr lvl="0">
              <a:defRPr sz="1800"/>
            </a:pPr>
            <a:r>
              <a:rPr sz="4200"/>
              <a:t>Title Text</a:t>
            </a:r>
          </a:p>
        </p:txBody>
      </p:sp>
      <p:sp>
        <p:nvSpPr>
          <p:cNvPr id="4" name="Shape 4"/>
          <p:cNvSpPr/>
          <p:nvPr>
            <p:ph type="body" idx="1"/>
          </p:nvPr>
        </p:nvSpPr>
        <p:spPr>
          <a:xfrm>
            <a:off x="571500" y="2324100"/>
            <a:ext cx="11861800" cy="6565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defRPr sz="1800">
                <a:solidFill>
                  <a:srgbClr val="000000"/>
                </a:solidFill>
              </a:defRPr>
            </a:pPr>
            <a:r>
              <a:rPr sz="2600">
                <a:solidFill>
                  <a:srgbClr val="747474"/>
                </a:solidFill>
              </a:rPr>
              <a:t>Body Level One</a:t>
            </a:r>
            <a:endParaRPr sz="2600">
              <a:solidFill>
                <a:srgbClr val="747474"/>
              </a:solidFill>
            </a:endParaRPr>
          </a:p>
          <a:p>
            <a:pPr lvl="1">
              <a:defRPr sz="1800">
                <a:solidFill>
                  <a:srgbClr val="000000"/>
                </a:solidFill>
              </a:defRPr>
            </a:pPr>
            <a:r>
              <a:rPr sz="2600">
                <a:solidFill>
                  <a:srgbClr val="747474"/>
                </a:solidFill>
              </a:rPr>
              <a:t>Body Level Two</a:t>
            </a:r>
            <a:endParaRPr sz="2600">
              <a:solidFill>
                <a:srgbClr val="747474"/>
              </a:solidFill>
            </a:endParaRPr>
          </a:p>
          <a:p>
            <a:pPr lvl="2">
              <a:defRPr sz="1800">
                <a:solidFill>
                  <a:srgbClr val="000000"/>
                </a:solidFill>
              </a:defRPr>
            </a:pPr>
            <a:r>
              <a:rPr sz="2600">
                <a:solidFill>
                  <a:srgbClr val="747474"/>
                </a:solidFill>
              </a:rPr>
              <a:t>Body Level Three</a:t>
            </a:r>
            <a:endParaRPr sz="2600">
              <a:solidFill>
                <a:srgbClr val="747474"/>
              </a:solidFill>
            </a:endParaRPr>
          </a:p>
          <a:p>
            <a:pPr lvl="3">
              <a:defRPr sz="1800">
                <a:solidFill>
                  <a:srgbClr val="000000"/>
                </a:solidFill>
              </a:defRPr>
            </a:pPr>
            <a:r>
              <a:rPr sz="2600">
                <a:solidFill>
                  <a:srgbClr val="747474"/>
                </a:solidFill>
              </a:rPr>
              <a:t>Body Level Four</a:t>
            </a:r>
            <a:endParaRPr sz="2600">
              <a:solidFill>
                <a:srgbClr val="747474"/>
              </a:solidFill>
            </a:endParaRPr>
          </a:p>
          <a:p>
            <a:pPr lvl="4">
              <a:defRPr sz="1800">
                <a:solidFill>
                  <a:srgbClr val="000000"/>
                </a:solidFill>
              </a:defRPr>
            </a:pPr>
            <a:r>
              <a:rPr sz="2600">
                <a:solidFill>
                  <a:srgbClr val="747474"/>
                </a:solidFill>
              </a:rPr>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spd="med" advClick="1"/>
  <p:txStyles>
    <p:titleStyle>
      <a:lvl1pPr defTabSz="584200">
        <a:defRPr sz="4200">
          <a:latin typeface="+mn-lt"/>
          <a:ea typeface="+mn-ea"/>
          <a:cs typeface="+mn-cs"/>
          <a:sym typeface="Helvetica Neue Light"/>
        </a:defRPr>
      </a:lvl1pPr>
      <a:lvl2pPr indent="228600" defTabSz="584200">
        <a:defRPr sz="4200">
          <a:latin typeface="+mn-lt"/>
          <a:ea typeface="+mn-ea"/>
          <a:cs typeface="+mn-cs"/>
          <a:sym typeface="Helvetica Neue Light"/>
        </a:defRPr>
      </a:lvl2pPr>
      <a:lvl3pPr indent="457200" defTabSz="584200">
        <a:defRPr sz="4200">
          <a:latin typeface="+mn-lt"/>
          <a:ea typeface="+mn-ea"/>
          <a:cs typeface="+mn-cs"/>
          <a:sym typeface="Helvetica Neue Light"/>
        </a:defRPr>
      </a:lvl3pPr>
      <a:lvl4pPr indent="685800" defTabSz="584200">
        <a:defRPr sz="4200">
          <a:latin typeface="+mn-lt"/>
          <a:ea typeface="+mn-ea"/>
          <a:cs typeface="+mn-cs"/>
          <a:sym typeface="Helvetica Neue Light"/>
        </a:defRPr>
      </a:lvl4pPr>
      <a:lvl5pPr indent="914400" defTabSz="584200">
        <a:defRPr sz="4200">
          <a:latin typeface="+mn-lt"/>
          <a:ea typeface="+mn-ea"/>
          <a:cs typeface="+mn-cs"/>
          <a:sym typeface="Helvetica Neue Light"/>
        </a:defRPr>
      </a:lvl5pPr>
      <a:lvl6pPr indent="1143000" defTabSz="584200">
        <a:defRPr sz="4200">
          <a:latin typeface="+mn-lt"/>
          <a:ea typeface="+mn-ea"/>
          <a:cs typeface="+mn-cs"/>
          <a:sym typeface="Helvetica Neue Light"/>
        </a:defRPr>
      </a:lvl6pPr>
      <a:lvl7pPr indent="1371600" defTabSz="584200">
        <a:defRPr sz="4200">
          <a:latin typeface="+mn-lt"/>
          <a:ea typeface="+mn-ea"/>
          <a:cs typeface="+mn-cs"/>
          <a:sym typeface="Helvetica Neue Light"/>
        </a:defRPr>
      </a:lvl7pPr>
      <a:lvl8pPr indent="1600200" defTabSz="584200">
        <a:defRPr sz="4200">
          <a:latin typeface="+mn-lt"/>
          <a:ea typeface="+mn-ea"/>
          <a:cs typeface="+mn-cs"/>
          <a:sym typeface="Helvetica Neue Light"/>
        </a:defRPr>
      </a:lvl8pPr>
      <a:lvl9pPr indent="1828800" defTabSz="584200">
        <a:defRPr sz="4200">
          <a:latin typeface="+mn-lt"/>
          <a:ea typeface="+mn-ea"/>
          <a:cs typeface="+mn-cs"/>
          <a:sym typeface="Helvetica Neue Light"/>
        </a:defRPr>
      </a:lvl9pPr>
    </p:titleStyle>
    <p:bodyStyle>
      <a:lvl1pPr marL="266700" indent="-266700" defTabSz="584200">
        <a:spcBef>
          <a:spcPts val="4800"/>
        </a:spcBef>
        <a:buSzPct val="100000"/>
        <a:buChar char="•"/>
        <a:defRPr sz="2600">
          <a:solidFill>
            <a:srgbClr val="747474"/>
          </a:solidFill>
          <a:latin typeface="Helvetica Neue"/>
          <a:ea typeface="Helvetica Neue"/>
          <a:cs typeface="Helvetica Neue"/>
          <a:sym typeface="Helvetica Neue"/>
        </a:defRPr>
      </a:lvl1pPr>
      <a:lvl2pPr marL="711200" indent="-266700" defTabSz="584200">
        <a:spcBef>
          <a:spcPts val="4800"/>
        </a:spcBef>
        <a:buSzPct val="100000"/>
        <a:buChar char="•"/>
        <a:defRPr sz="2600">
          <a:solidFill>
            <a:srgbClr val="747474"/>
          </a:solidFill>
          <a:latin typeface="Helvetica Neue"/>
          <a:ea typeface="Helvetica Neue"/>
          <a:cs typeface="Helvetica Neue"/>
          <a:sym typeface="Helvetica Neue"/>
        </a:defRPr>
      </a:lvl2pPr>
      <a:lvl3pPr marL="1155700" indent="-266700" defTabSz="584200">
        <a:spcBef>
          <a:spcPts val="4800"/>
        </a:spcBef>
        <a:buSzPct val="100000"/>
        <a:buChar char="•"/>
        <a:defRPr sz="2600">
          <a:solidFill>
            <a:srgbClr val="747474"/>
          </a:solidFill>
          <a:latin typeface="Helvetica Neue"/>
          <a:ea typeface="Helvetica Neue"/>
          <a:cs typeface="Helvetica Neue"/>
          <a:sym typeface="Helvetica Neue"/>
        </a:defRPr>
      </a:lvl3pPr>
      <a:lvl4pPr marL="1600200" indent="-266700" defTabSz="584200">
        <a:spcBef>
          <a:spcPts val="4800"/>
        </a:spcBef>
        <a:buSzPct val="100000"/>
        <a:buChar char="•"/>
        <a:defRPr sz="2600">
          <a:solidFill>
            <a:srgbClr val="747474"/>
          </a:solidFill>
          <a:latin typeface="Helvetica Neue"/>
          <a:ea typeface="Helvetica Neue"/>
          <a:cs typeface="Helvetica Neue"/>
          <a:sym typeface="Helvetica Neue"/>
        </a:defRPr>
      </a:lvl4pPr>
      <a:lvl5pPr marL="2044700" indent="-266700" defTabSz="584200">
        <a:spcBef>
          <a:spcPts val="4800"/>
        </a:spcBef>
        <a:buSzPct val="100000"/>
        <a:buChar char="•"/>
        <a:defRPr sz="2600">
          <a:solidFill>
            <a:srgbClr val="747474"/>
          </a:solidFill>
          <a:latin typeface="Helvetica Neue"/>
          <a:ea typeface="Helvetica Neue"/>
          <a:cs typeface="Helvetica Neue"/>
          <a:sym typeface="Helvetica Neue"/>
        </a:defRPr>
      </a:lvl5pPr>
      <a:lvl6pPr marL="2489200" indent="-266700" defTabSz="584200">
        <a:spcBef>
          <a:spcPts val="4800"/>
        </a:spcBef>
        <a:buSzPct val="100000"/>
        <a:buChar char="•"/>
        <a:defRPr sz="2600">
          <a:solidFill>
            <a:srgbClr val="747474"/>
          </a:solidFill>
          <a:latin typeface="Helvetica Neue"/>
          <a:ea typeface="Helvetica Neue"/>
          <a:cs typeface="Helvetica Neue"/>
          <a:sym typeface="Helvetica Neue"/>
        </a:defRPr>
      </a:lvl6pPr>
      <a:lvl7pPr marL="2933700" indent="-266700" defTabSz="584200">
        <a:spcBef>
          <a:spcPts val="4800"/>
        </a:spcBef>
        <a:buSzPct val="100000"/>
        <a:buChar char="•"/>
        <a:defRPr sz="2600">
          <a:solidFill>
            <a:srgbClr val="747474"/>
          </a:solidFill>
          <a:latin typeface="Helvetica Neue"/>
          <a:ea typeface="Helvetica Neue"/>
          <a:cs typeface="Helvetica Neue"/>
          <a:sym typeface="Helvetica Neue"/>
        </a:defRPr>
      </a:lvl7pPr>
      <a:lvl8pPr marL="3378200" indent="-266700" defTabSz="584200">
        <a:spcBef>
          <a:spcPts val="4800"/>
        </a:spcBef>
        <a:buSzPct val="100000"/>
        <a:buChar char="•"/>
        <a:defRPr sz="2600">
          <a:solidFill>
            <a:srgbClr val="747474"/>
          </a:solidFill>
          <a:latin typeface="Helvetica Neue"/>
          <a:ea typeface="Helvetica Neue"/>
          <a:cs typeface="Helvetica Neue"/>
          <a:sym typeface="Helvetica Neue"/>
        </a:defRPr>
      </a:lvl8pPr>
      <a:lvl9pPr marL="3822700" indent="-266700" defTabSz="584200">
        <a:spcBef>
          <a:spcPts val="4800"/>
        </a:spcBef>
        <a:buSzPct val="100000"/>
        <a:buChar char="•"/>
        <a:defRPr sz="2600">
          <a:solidFill>
            <a:srgbClr val="747474"/>
          </a:solidFill>
          <a:latin typeface="Helvetica Neue"/>
          <a:ea typeface="Helvetica Neue"/>
          <a:cs typeface="Helvetica Neue"/>
          <a:sym typeface="Helvetica Neue"/>
        </a:defRPr>
      </a:lvl9pPr>
    </p:bodyStyle>
    <p:otherStyle>
      <a:lvl1pPr algn="r" defTabSz="584200">
        <a:defRPr sz="1400">
          <a:solidFill>
            <a:schemeClr val="tx1"/>
          </a:solidFill>
          <a:latin typeface="+mn-lt"/>
          <a:ea typeface="+mn-ea"/>
          <a:cs typeface="+mn-cs"/>
          <a:sym typeface="Helvetica Neue"/>
        </a:defRPr>
      </a:lvl1pPr>
      <a:lvl2pPr indent="228600" algn="r" defTabSz="584200">
        <a:defRPr sz="1400">
          <a:solidFill>
            <a:schemeClr val="tx1"/>
          </a:solidFill>
          <a:latin typeface="+mn-lt"/>
          <a:ea typeface="+mn-ea"/>
          <a:cs typeface="+mn-cs"/>
          <a:sym typeface="Helvetica Neue"/>
        </a:defRPr>
      </a:lvl2pPr>
      <a:lvl3pPr indent="457200" algn="r" defTabSz="584200">
        <a:defRPr sz="1400">
          <a:solidFill>
            <a:schemeClr val="tx1"/>
          </a:solidFill>
          <a:latin typeface="+mn-lt"/>
          <a:ea typeface="+mn-ea"/>
          <a:cs typeface="+mn-cs"/>
          <a:sym typeface="Helvetica Neue"/>
        </a:defRPr>
      </a:lvl3pPr>
      <a:lvl4pPr indent="685800" algn="r" defTabSz="584200">
        <a:defRPr sz="1400">
          <a:solidFill>
            <a:schemeClr val="tx1"/>
          </a:solidFill>
          <a:latin typeface="+mn-lt"/>
          <a:ea typeface="+mn-ea"/>
          <a:cs typeface="+mn-cs"/>
          <a:sym typeface="Helvetica Neue"/>
        </a:defRPr>
      </a:lvl4pPr>
      <a:lvl5pPr indent="914400" algn="r" defTabSz="584200">
        <a:defRPr sz="1400">
          <a:solidFill>
            <a:schemeClr val="tx1"/>
          </a:solidFill>
          <a:latin typeface="+mn-lt"/>
          <a:ea typeface="+mn-ea"/>
          <a:cs typeface="+mn-cs"/>
          <a:sym typeface="Helvetica Neue"/>
        </a:defRPr>
      </a:lvl5pPr>
      <a:lvl6pPr indent="1143000" algn="r" defTabSz="584200">
        <a:defRPr sz="1400">
          <a:solidFill>
            <a:schemeClr val="tx1"/>
          </a:solidFill>
          <a:latin typeface="+mn-lt"/>
          <a:ea typeface="+mn-ea"/>
          <a:cs typeface="+mn-cs"/>
          <a:sym typeface="Helvetica Neue"/>
        </a:defRPr>
      </a:lvl6pPr>
      <a:lvl7pPr indent="1371600" algn="r" defTabSz="584200">
        <a:defRPr sz="1400">
          <a:solidFill>
            <a:schemeClr val="tx1"/>
          </a:solidFill>
          <a:latin typeface="+mn-lt"/>
          <a:ea typeface="+mn-ea"/>
          <a:cs typeface="+mn-cs"/>
          <a:sym typeface="Helvetica Neue"/>
        </a:defRPr>
      </a:lvl7pPr>
      <a:lvl8pPr indent="1600200" algn="r" defTabSz="584200">
        <a:defRPr sz="1400">
          <a:solidFill>
            <a:schemeClr val="tx1"/>
          </a:solidFill>
          <a:latin typeface="+mn-lt"/>
          <a:ea typeface="+mn-ea"/>
          <a:cs typeface="+mn-cs"/>
          <a:sym typeface="Helvetica Neue"/>
        </a:defRPr>
      </a:lvl8pPr>
      <a:lvl9pPr indent="1828800" algn="r" defTabSz="584200">
        <a:defRPr sz="1400">
          <a:solidFill>
            <a:schemeClr val="tx1"/>
          </a:solidFill>
          <a:latin typeface="+mn-lt"/>
          <a:ea typeface="+mn-ea"/>
          <a:cs typeface="+mn-cs"/>
          <a:sym typeface="Helvetica Neue"/>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7.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8.png"/><Relationship Id="rId4" Type="http://schemas.openxmlformats.org/officeDocument/2006/relationships/image" Target="../media/image10.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19.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image" Target="../media/image23.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png"/><Relationship Id="rId4" Type="http://schemas.openxmlformats.org/officeDocument/2006/relationships/image" Target="../media/image24.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5.png"/><Relationship Id="rId4" Type="http://schemas.openxmlformats.org/officeDocument/2006/relationships/image" Target="../media/image10.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26.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27.png"/><Relationship Id="rId4" Type="http://schemas.openxmlformats.org/officeDocument/2006/relationships/image" Target="../media/image1.jpe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9.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28.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png"/><Relationship Id="rId7" Type="http://schemas.openxmlformats.org/officeDocument/2006/relationships/image" Target="../media/image33.png"/><Relationship Id="rId8" Type="http://schemas.openxmlformats.org/officeDocument/2006/relationships/image" Target="../media/image34.png"/><Relationship Id="rId9" Type="http://schemas.openxmlformats.org/officeDocument/2006/relationships/image" Target="../media/image35.png"/><Relationship Id="rId10" Type="http://schemas.openxmlformats.org/officeDocument/2006/relationships/image" Target="../media/image36.png"/><Relationship Id="rId11" Type="http://schemas.openxmlformats.org/officeDocument/2006/relationships/image" Target="../media/image37.png"/><Relationship Id="rId12" Type="http://schemas.openxmlformats.org/officeDocument/2006/relationships/image" Target="../media/image38.png"/><Relationship Id="rId13" Type="http://schemas.openxmlformats.org/officeDocument/2006/relationships/image" Target="../media/image39.png"/><Relationship Id="rId14" Type="http://schemas.openxmlformats.org/officeDocument/2006/relationships/image" Target="../media/image40.png"/><Relationship Id="rId15" Type="http://schemas.openxmlformats.org/officeDocument/2006/relationships/image" Target="../media/image41.png"/><Relationship Id="rId16" Type="http://schemas.openxmlformats.org/officeDocument/2006/relationships/image" Target="../media/image42.png"/><Relationship Id="rId17" Type="http://schemas.openxmlformats.org/officeDocument/2006/relationships/image" Target="../media/image43.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24.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44.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 Id="rId3" Type="http://schemas.openxmlformats.org/officeDocument/2006/relationships/image" Target="../media/image45.png"/><Relationship Id="rId4" Type="http://schemas.openxmlformats.org/officeDocument/2006/relationships/image" Target="../media/image1.tif"/></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 Id="rId3" Type="http://schemas.openxmlformats.org/officeDocument/2006/relationships/image" Target="../media/image46.png"/><Relationship Id="rId4" Type="http://schemas.openxmlformats.org/officeDocument/2006/relationships/image" Target="../media/image47.pn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 Id="rId3" Type="http://schemas.openxmlformats.org/officeDocument/2006/relationships/image" Target="../media/image48.png"/><Relationship Id="rId4" Type="http://schemas.openxmlformats.org/officeDocument/2006/relationships/image" Target="../media/image49.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 Id="rId4" Type="http://schemas.openxmlformats.org/officeDocument/2006/relationships/image" Target="../media/image7.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 Id="rId3" Type="http://schemas.openxmlformats.org/officeDocument/2006/relationships/image" Target="../media/image2.jpeg"/><Relationship Id="rId4" Type="http://schemas.openxmlformats.org/officeDocument/2006/relationships/image" Target="../media/image50.png"/><Relationship Id="rId5" Type="http://schemas.openxmlformats.org/officeDocument/2006/relationships/image" Target="../media/image51.png"/><Relationship Id="rId6" Type="http://schemas.openxmlformats.org/officeDocument/2006/relationships/image" Target="../media/image52.png"/><Relationship Id="rId7" Type="http://schemas.openxmlformats.org/officeDocument/2006/relationships/image" Target="../media/image53.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 Id="rId3" Type="http://schemas.openxmlformats.org/officeDocument/2006/relationships/image" Target="../media/image54.png"/></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image" Target="../media/image55.png"/><Relationship Id="rId4" Type="http://schemas.openxmlformats.org/officeDocument/2006/relationships/image" Target="../media/image56.png"/><Relationship Id="rId5" Type="http://schemas.openxmlformats.org/officeDocument/2006/relationships/image" Target="../media/image57.png"/><Relationship Id="rId6" Type="http://schemas.openxmlformats.org/officeDocument/2006/relationships/image" Target="../media/image58.png"/><Relationship Id="rId7" Type="http://schemas.openxmlformats.org/officeDocument/2006/relationships/image" Target="../media/image59.png"/><Relationship Id="rId8" Type="http://schemas.openxmlformats.org/officeDocument/2006/relationships/image" Target="../media/image60.png"/><Relationship Id="rId9" Type="http://schemas.openxmlformats.org/officeDocument/2006/relationships/image" Target="../media/image61.png"/><Relationship Id="rId10" Type="http://schemas.openxmlformats.org/officeDocument/2006/relationships/image" Target="../media/image62.png"/></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png"/><Relationship Id="rId3" Type="http://schemas.openxmlformats.org/officeDocument/2006/relationships/image" Target="../media/image10.png"/></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 Id="rId3" Type="http://schemas.openxmlformats.org/officeDocument/2006/relationships/hyperlink" Target="mailto:statsmonkey@mac.com" TargetMode="External"/><Relationship Id="rId4" Type="http://schemas.openxmlformats.org/officeDocument/2006/relationships/image" Target="../media/image65.png"/><Relationship Id="rId5" Type="http://schemas.openxmlformats.org/officeDocument/2006/relationships/image" Target="../media/image66.png"/><Relationship Id="rId6" Type="http://schemas.openxmlformats.org/officeDocument/2006/relationships/image" Target="../media/image67.png"/><Relationship Id="rId7" Type="http://schemas.openxmlformats.org/officeDocument/2006/relationships/image" Target="../media/image68.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2.png"/><Relationship Id="rId4" Type="http://schemas.openxmlformats.org/officeDocument/2006/relationships/image" Target="../media/image10.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0.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15.png"/><Relationship Id="rId5" Type="http://schemas.openxmlformats.org/officeDocument/2006/relationships/image" Target="../media/image16.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 name="Shape 46"/>
          <p:cNvSpPr/>
          <p:nvPr>
            <p:ph type="title"/>
          </p:nvPr>
        </p:nvSpPr>
        <p:spPr>
          <a:xfrm>
            <a:off x="546100" y="533400"/>
            <a:ext cx="6502400" cy="5562600"/>
          </a:xfrm>
          <a:prstGeom prst="rect">
            <a:avLst/>
          </a:prstGeom>
        </p:spPr>
        <p:txBody>
          <a:bodyPr lIns="0" tIns="0" rIns="0" bIns="0"/>
          <a:lstStyle/>
          <a:p>
            <a:pPr lvl="0" algn="l">
              <a:defRPr sz="1800"/>
            </a:pPr>
            <a:r>
              <a:rPr spc="-207" sz="6900">
                <a:effectLst>
                  <a:outerShdw sx="100000" sy="100000" kx="0" ky="0" algn="b" rotWithShape="0" blurRad="0" dist="22606" dir="2700000">
                    <a:srgbClr val="000000">
                      <a:alpha val="33333"/>
                    </a:srgbClr>
                  </a:outerShdw>
                </a:effectLst>
                <a:latin typeface="Gill Sans Light"/>
                <a:ea typeface="Gill Sans Light"/>
                <a:cs typeface="Gill Sans Light"/>
                <a:sym typeface="Gill Sans Light"/>
              </a:rPr>
              <a:t>What If?</a:t>
            </a:r>
            <a:endParaRPr spc="-207" sz="6900">
              <a:effectLst>
                <a:outerShdw sx="100000" sy="100000" kx="0" ky="0" algn="b" rotWithShape="0" blurRad="0" dist="22606" dir="2700000">
                  <a:srgbClr val="000000">
                    <a:alpha val="33333"/>
                  </a:srgbClr>
                </a:outerShdw>
              </a:effectLst>
              <a:latin typeface="Gill Sans Light"/>
              <a:ea typeface="Gill Sans Light"/>
              <a:cs typeface="Gill Sans Light"/>
              <a:sym typeface="Gill Sans Light"/>
            </a:endParaRPr>
          </a:p>
          <a:p>
            <a:pPr lvl="0" algn="l">
              <a:spcBef>
                <a:spcPts val="4100"/>
              </a:spcBef>
              <a:defRPr sz="1800"/>
            </a:pPr>
            <a:r>
              <a:rPr spc="-144" sz="4800">
                <a:effectLst>
                  <a:outerShdw sx="100000" sy="100000" kx="0" ky="0" algn="b" rotWithShape="0" blurRad="0" dist="22606" dir="2700000">
                    <a:srgbClr val="000000">
                      <a:alpha val="33333"/>
                    </a:srgbClr>
                  </a:outerShdw>
                </a:effectLst>
                <a:latin typeface="Gill Sans Light"/>
                <a:ea typeface="Gill Sans Light"/>
                <a:cs typeface="Gill Sans Light"/>
                <a:sym typeface="Gill Sans Light"/>
              </a:rPr>
              <a:t>Developing Statistical Reasoning Through Structured Questioning</a:t>
            </a:r>
          </a:p>
        </p:txBody>
      </p:sp>
      <p:sp>
        <p:nvSpPr>
          <p:cNvPr id="47" name="Shape 47"/>
          <p:cNvSpPr/>
          <p:nvPr/>
        </p:nvSpPr>
        <p:spPr>
          <a:xfrm>
            <a:off x="5778500" y="8102600"/>
            <a:ext cx="3556000" cy="14478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lvl="0" algn="r" defTabSz="584200">
              <a:defRPr sz="1800"/>
            </a:pPr>
            <a:r>
              <a:rPr sz="2800">
                <a:latin typeface="+mj-lt"/>
                <a:ea typeface="+mj-ea"/>
                <a:cs typeface="+mj-cs"/>
                <a:sym typeface="Gill Sans"/>
              </a:rPr>
              <a:t>Jason M. Molesky</a:t>
            </a:r>
            <a:endParaRPr sz="2800">
              <a:latin typeface="+mj-lt"/>
              <a:ea typeface="+mj-ea"/>
              <a:cs typeface="+mj-cs"/>
              <a:sym typeface="Gill Sans"/>
            </a:endParaRPr>
          </a:p>
          <a:p>
            <a:pPr lvl="0" algn="r" defTabSz="584200">
              <a:defRPr sz="1800"/>
            </a:pPr>
            <a:r>
              <a:rPr spc="-72" sz="2400">
                <a:latin typeface="Gill Sans Light"/>
                <a:ea typeface="Gill Sans Light"/>
                <a:cs typeface="Gill Sans Light"/>
                <a:sym typeface="Gill Sans Light"/>
              </a:rPr>
              <a:t>Lakeville Area Public Schools</a:t>
            </a:r>
            <a:endParaRPr spc="-72" sz="2400">
              <a:latin typeface="Gill Sans Light"/>
              <a:ea typeface="Gill Sans Light"/>
              <a:cs typeface="Gill Sans Light"/>
              <a:sym typeface="Gill Sans Light"/>
            </a:endParaRPr>
          </a:p>
          <a:p>
            <a:pPr lvl="0" algn="r" defTabSz="584200">
              <a:defRPr sz="1800"/>
            </a:pPr>
            <a:r>
              <a:rPr spc="-72" sz="2400">
                <a:latin typeface="Gill Sans Light"/>
                <a:ea typeface="Gill Sans Light"/>
                <a:cs typeface="Gill Sans Light"/>
                <a:sym typeface="Gill Sans Light"/>
              </a:rPr>
              <a:t>Lakeville, MN</a:t>
            </a:r>
          </a:p>
        </p:txBody>
      </p:sp>
      <p:sp>
        <p:nvSpPr>
          <p:cNvPr id="48" name="Shape 48"/>
          <p:cNvSpPr/>
          <p:nvPr/>
        </p:nvSpPr>
        <p:spPr>
          <a:xfrm>
            <a:off x="520700" y="6413500"/>
            <a:ext cx="5168900" cy="1562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lvl="0" defTabSz="584200">
              <a:defRPr sz="1800"/>
            </a:pPr>
            <a:r>
              <a:rPr sz="3300">
                <a:solidFill>
                  <a:srgbClr val="941100"/>
                </a:solidFill>
                <a:latin typeface="+mj-lt"/>
                <a:ea typeface="+mj-ea"/>
                <a:cs typeface="+mj-cs"/>
                <a:sym typeface="Gill Sans"/>
              </a:rPr>
              <a:t>NCTM National Conference</a:t>
            </a:r>
            <a:endParaRPr sz="3300">
              <a:solidFill>
                <a:srgbClr val="941100"/>
              </a:solidFill>
              <a:latin typeface="+mj-lt"/>
              <a:ea typeface="+mj-ea"/>
              <a:cs typeface="+mj-cs"/>
              <a:sym typeface="Gill Sans"/>
            </a:endParaRPr>
          </a:p>
          <a:p>
            <a:pPr lvl="0" defTabSz="584200">
              <a:defRPr sz="1800"/>
            </a:pPr>
            <a:r>
              <a:rPr sz="3300">
                <a:solidFill>
                  <a:srgbClr val="941100"/>
                </a:solidFill>
                <a:latin typeface="+mj-lt"/>
                <a:ea typeface="+mj-ea"/>
                <a:cs typeface="+mj-cs"/>
                <a:sym typeface="Gill Sans"/>
              </a:rPr>
              <a:t>New Orleans, LA</a:t>
            </a:r>
            <a:endParaRPr sz="3300">
              <a:solidFill>
                <a:srgbClr val="941100"/>
              </a:solidFill>
              <a:latin typeface="+mj-lt"/>
              <a:ea typeface="+mj-ea"/>
              <a:cs typeface="+mj-cs"/>
              <a:sym typeface="Gill Sans"/>
            </a:endParaRPr>
          </a:p>
          <a:p>
            <a:pPr lvl="0" defTabSz="584200">
              <a:defRPr sz="1800"/>
            </a:pPr>
            <a:r>
              <a:rPr sz="3300">
                <a:solidFill>
                  <a:srgbClr val="941100"/>
                </a:solidFill>
                <a:latin typeface="+mj-lt"/>
                <a:ea typeface="+mj-ea"/>
                <a:cs typeface="+mj-cs"/>
                <a:sym typeface="Gill Sans"/>
              </a:rPr>
              <a:t>April 12, 2014</a:t>
            </a:r>
          </a:p>
        </p:txBody>
      </p:sp>
      <p:sp>
        <p:nvSpPr>
          <p:cNvPr id="49" name="Shape 49"/>
          <p:cNvSpPr/>
          <p:nvPr/>
        </p:nvSpPr>
        <p:spPr>
          <a:xfrm>
            <a:off x="8966200" y="8102600"/>
            <a:ext cx="3556000" cy="14478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lvl="0" algn="r" defTabSz="584200">
              <a:defRPr sz="1800"/>
            </a:pPr>
            <a:r>
              <a:rPr sz="2800">
                <a:latin typeface="+mj-lt"/>
                <a:ea typeface="+mj-ea"/>
                <a:cs typeface="+mj-cs"/>
                <a:sym typeface="Gill Sans"/>
              </a:rPr>
              <a:t>Doug Tyson</a:t>
            </a:r>
            <a:endParaRPr sz="2800">
              <a:latin typeface="+mj-lt"/>
              <a:ea typeface="+mj-ea"/>
              <a:cs typeface="+mj-cs"/>
              <a:sym typeface="Gill Sans"/>
            </a:endParaRPr>
          </a:p>
          <a:p>
            <a:pPr lvl="0" algn="r" defTabSz="584200">
              <a:defRPr sz="1800"/>
            </a:pPr>
            <a:r>
              <a:rPr spc="-72" sz="2400">
                <a:latin typeface="Gill Sans Light"/>
                <a:ea typeface="Gill Sans Light"/>
                <a:cs typeface="Gill Sans Light"/>
                <a:sym typeface="Gill Sans Light"/>
              </a:rPr>
              <a:t>Central York HS</a:t>
            </a:r>
            <a:endParaRPr spc="-72" sz="2400">
              <a:latin typeface="Gill Sans Light"/>
              <a:ea typeface="Gill Sans Light"/>
              <a:cs typeface="Gill Sans Light"/>
              <a:sym typeface="Gill Sans Light"/>
            </a:endParaRPr>
          </a:p>
          <a:p>
            <a:pPr lvl="0" algn="r" defTabSz="584200">
              <a:defRPr sz="1800"/>
            </a:pPr>
            <a:r>
              <a:rPr spc="-72" sz="2400">
                <a:latin typeface="Gill Sans Light"/>
                <a:ea typeface="Gill Sans Light"/>
                <a:cs typeface="Gill Sans Light"/>
                <a:sym typeface="Gill Sans Light"/>
              </a:rPr>
              <a:t>York, PA</a:t>
            </a:r>
          </a:p>
        </p:txBody>
      </p:sp>
      <p:pic>
        <p:nvPicPr>
          <p:cNvPr id="50" name="droppedImage.png"/>
          <p:cNvPicPr/>
          <p:nvPr/>
        </p:nvPicPr>
        <p:blipFill>
          <a:blip r:embed="rId2">
            <a:extLst/>
          </a:blip>
          <a:stretch>
            <a:fillRect/>
          </a:stretch>
        </p:blipFill>
        <p:spPr>
          <a:xfrm>
            <a:off x="7061405" y="1722988"/>
            <a:ext cx="4618045" cy="4661168"/>
          </a:xfrm>
          <a:prstGeom prst="rect">
            <a:avLst/>
          </a:prstGeom>
          <a:ln w="25400">
            <a:miter lim="400000"/>
          </a:ln>
          <a:effectLst>
            <a:reflection blurRad="0" stA="50000" stPos="0" endA="0" endPos="40000" dist="0" dir="5400000" fadeDir="5400000" sx="100000" sy="-100000" kx="0" ky="0" algn="bl" rotWithShape="0"/>
          </a:effectLst>
        </p:spPr>
      </p:pic>
      <p:pic>
        <p:nvPicPr>
          <p:cNvPr id="51" name="www.nctm.png"/>
          <p:cNvPicPr/>
          <p:nvPr/>
        </p:nvPicPr>
        <p:blipFill>
          <a:blip r:embed="rId3">
            <a:extLst/>
          </a:blip>
          <a:stretch>
            <a:fillRect/>
          </a:stretch>
        </p:blipFill>
        <p:spPr>
          <a:xfrm>
            <a:off x="203200" y="8128000"/>
            <a:ext cx="5358357" cy="1397000"/>
          </a:xfrm>
          <a:prstGeom prst="rect">
            <a:avLst/>
          </a:prstGeom>
          <a:ln w="12700">
            <a:miter lim="400000"/>
          </a:ln>
        </p:spPr>
      </p:pic>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1" name="Shape 151"/>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CCSS - Statistics Standards</a:t>
            </a:r>
          </a:p>
        </p:txBody>
      </p:sp>
      <p:grpSp>
        <p:nvGrpSpPr>
          <p:cNvPr id="154" name="Group 154"/>
          <p:cNvGrpSpPr/>
          <p:nvPr/>
        </p:nvGrpSpPr>
        <p:grpSpPr>
          <a:xfrm>
            <a:off x="697980" y="215900"/>
            <a:ext cx="11646420" cy="1057143"/>
            <a:chOff x="0" y="0"/>
            <a:chExt cx="11646419" cy="1057142"/>
          </a:xfrm>
        </p:grpSpPr>
        <p:pic>
          <p:nvPicPr>
            <p:cNvPr id="152" name="droppedImage.png"/>
            <p:cNvPicPr/>
            <p:nvPr/>
          </p:nvPicPr>
          <p:blipFill>
            <a:blip r:embed="rId3">
              <a:extLst/>
            </a:blip>
            <a:stretch>
              <a:fillRect/>
            </a:stretch>
          </p:blipFill>
          <p:spPr>
            <a:xfrm>
              <a:off x="10871719" y="0"/>
              <a:ext cx="774701" cy="1057143"/>
            </a:xfrm>
            <a:prstGeom prst="rect">
              <a:avLst/>
            </a:prstGeom>
            <a:ln w="12700" cap="flat">
              <a:noFill/>
              <a:miter lim="400000"/>
            </a:ln>
            <a:effectLst/>
          </p:spPr>
        </p:pic>
        <p:sp>
          <p:nvSpPr>
            <p:cNvPr id="153" name="Shape 153"/>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
        <p:nvSpPr>
          <p:cNvPr id="155" name="Shape 155"/>
          <p:cNvSpPr/>
          <p:nvPr/>
        </p:nvSpPr>
        <p:spPr>
          <a:xfrm>
            <a:off x="622300" y="1930400"/>
            <a:ext cx="11607800" cy="64516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lvl="0" marL="533400" indent="-533400" defTabSz="584200">
              <a:buClr>
                <a:srgbClr val="00C45D"/>
              </a:buClr>
              <a:buSzPct val="125000"/>
              <a:buFont typeface="Calibri"/>
              <a:buChar char="•"/>
              <a:defRPr sz="1800"/>
            </a:pPr>
            <a:r>
              <a:rPr sz="5300">
                <a:latin typeface="+mj-lt"/>
                <a:ea typeface="+mj-ea"/>
                <a:cs typeface="+mj-cs"/>
                <a:sym typeface="Gill Sans"/>
              </a:rPr>
              <a:t>Make Inferences and Justify Conclusions</a:t>
            </a:r>
            <a:endParaRPr sz="5300">
              <a:latin typeface="+mj-lt"/>
              <a:ea typeface="+mj-ea"/>
              <a:cs typeface="+mj-cs"/>
              <a:sym typeface="Gill Sans"/>
            </a:endParaRPr>
          </a:p>
          <a:p>
            <a:pPr lvl="0" defTabSz="584200">
              <a:defRPr sz="1800"/>
            </a:pPr>
            <a:endParaRPr sz="4900">
              <a:latin typeface="Gill Sans Light"/>
              <a:ea typeface="Gill Sans Light"/>
              <a:cs typeface="Gill Sans Light"/>
              <a:sym typeface="Gill Sans Light"/>
            </a:endParaRPr>
          </a:p>
          <a:p>
            <a:pPr lvl="1" marL="850900" indent="-533400" defTabSz="584200">
              <a:spcBef>
                <a:spcPts val="4100"/>
              </a:spcBef>
              <a:buClr>
                <a:srgbClr val="00C45D"/>
              </a:buClr>
              <a:buSzPct val="125000"/>
              <a:buFont typeface="Calibri"/>
              <a:buChar char="•"/>
              <a:defRPr sz="1800"/>
            </a:pPr>
            <a:r>
              <a:rPr sz="4000">
                <a:latin typeface="Gill Sans Light"/>
                <a:ea typeface="Gill Sans Light"/>
                <a:cs typeface="Gill Sans Light"/>
                <a:sym typeface="Gill Sans Light"/>
              </a:rPr>
              <a:t>Understand and evaluate random processes underlying statistical experiments</a:t>
            </a:r>
            <a:endParaRPr sz="4000">
              <a:latin typeface="Gill Sans Light"/>
              <a:ea typeface="Gill Sans Light"/>
              <a:cs typeface="Gill Sans Light"/>
              <a:sym typeface="Gill Sans Light"/>
            </a:endParaRPr>
          </a:p>
          <a:p>
            <a:pPr lvl="1" marL="850900" indent="-533400" defTabSz="584200">
              <a:spcBef>
                <a:spcPts val="4100"/>
              </a:spcBef>
              <a:buClr>
                <a:srgbClr val="00C45D"/>
              </a:buClr>
              <a:buSzPct val="125000"/>
              <a:buFont typeface="Calibri"/>
              <a:buChar char="•"/>
              <a:defRPr sz="1800"/>
            </a:pPr>
            <a:r>
              <a:rPr sz="4000">
                <a:latin typeface="Gill Sans Light"/>
                <a:ea typeface="Gill Sans Light"/>
                <a:cs typeface="Gill Sans Light"/>
                <a:sym typeface="Gill Sans Light"/>
              </a:rPr>
              <a:t>Make inferences and justify conclusions from sample surveys, experiments, and observational studies</a:t>
            </a:r>
          </a:p>
        </p:txBody>
      </p:sp>
    </p:spTree>
  </p:cSld>
  <p:clrMapOvr>
    <a:masterClrMapping/>
  </p:clrMapOvr>
  <p:transition spd="slow" advClick="1">
    <p:push dir="l"/>
  </p:transition>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9" name="Shape 159"/>
          <p:cNvSpPr/>
          <p:nvPr/>
        </p:nvSpPr>
        <p:spPr>
          <a:xfrm>
            <a:off x="457200" y="1333500"/>
            <a:ext cx="5981700" cy="1803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buClr>
                <a:srgbClr val="00C45D"/>
              </a:buClr>
              <a:buFont typeface="Calibri"/>
              <a:defRPr sz="6300">
                <a:latin typeface="Gill Sans Light"/>
                <a:ea typeface="Gill Sans Light"/>
                <a:cs typeface="Gill Sans Light"/>
                <a:sym typeface="Gill Sans Light"/>
              </a:defRPr>
            </a:lvl1pPr>
          </a:lstStyle>
          <a:p>
            <a:pPr lvl="0">
              <a:defRPr sz="1800"/>
            </a:pPr>
            <a:r>
              <a:rPr sz="6300"/>
              <a:t>Producing Data</a:t>
            </a:r>
          </a:p>
        </p:txBody>
      </p:sp>
      <p:sp>
        <p:nvSpPr>
          <p:cNvPr id="160" name="Shape 160"/>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Conceptual Categories</a:t>
            </a:r>
          </a:p>
        </p:txBody>
      </p:sp>
      <p:sp>
        <p:nvSpPr>
          <p:cNvPr id="161" name="Shape 161"/>
          <p:cNvSpPr/>
          <p:nvPr/>
        </p:nvSpPr>
        <p:spPr>
          <a:xfrm>
            <a:off x="4749800" y="2743200"/>
            <a:ext cx="7645400" cy="1803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buClr>
                <a:srgbClr val="00C45D"/>
              </a:buClr>
              <a:buFont typeface="Calibri"/>
              <a:defRPr sz="6900">
                <a:latin typeface="Gill Sans Light"/>
                <a:ea typeface="Gill Sans Light"/>
                <a:cs typeface="Gill Sans Light"/>
                <a:sym typeface="Gill Sans Light"/>
              </a:defRPr>
            </a:lvl1pPr>
          </a:lstStyle>
          <a:p>
            <a:pPr lvl="0">
              <a:defRPr sz="1800"/>
            </a:pPr>
            <a:r>
              <a:rPr sz="6900"/>
              <a:t>Descriptive Statistics</a:t>
            </a:r>
          </a:p>
        </p:txBody>
      </p:sp>
      <p:sp>
        <p:nvSpPr>
          <p:cNvPr id="162" name="Shape 162"/>
          <p:cNvSpPr/>
          <p:nvPr/>
        </p:nvSpPr>
        <p:spPr>
          <a:xfrm>
            <a:off x="0" y="5816600"/>
            <a:ext cx="10528300" cy="1803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buClr>
                <a:srgbClr val="00C45D"/>
              </a:buClr>
              <a:buFont typeface="Calibri"/>
              <a:defRPr sz="5900">
                <a:latin typeface="Gill Sans Light"/>
                <a:ea typeface="Gill Sans Light"/>
                <a:cs typeface="Gill Sans Light"/>
                <a:sym typeface="Gill Sans Light"/>
              </a:defRPr>
            </a:lvl1pPr>
          </a:lstStyle>
          <a:p>
            <a:pPr lvl="0">
              <a:defRPr sz="1800"/>
            </a:pPr>
            <a:r>
              <a:rPr sz="5900"/>
              <a:t>Understanding Chance Behavior</a:t>
            </a:r>
          </a:p>
        </p:txBody>
      </p:sp>
      <p:sp>
        <p:nvSpPr>
          <p:cNvPr id="163" name="Shape 163"/>
          <p:cNvSpPr/>
          <p:nvPr/>
        </p:nvSpPr>
        <p:spPr>
          <a:xfrm>
            <a:off x="4470400" y="7683500"/>
            <a:ext cx="8737600" cy="1803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buClr>
                <a:srgbClr val="00C45D"/>
              </a:buClr>
              <a:buFont typeface="Calibri"/>
              <a:defRPr sz="7900">
                <a:latin typeface="Gill Sans Light"/>
                <a:ea typeface="Gill Sans Light"/>
                <a:cs typeface="Gill Sans Light"/>
                <a:sym typeface="Gill Sans Light"/>
              </a:defRPr>
            </a:lvl1pPr>
          </a:lstStyle>
          <a:p>
            <a:pPr lvl="0">
              <a:defRPr sz="1800"/>
            </a:pPr>
            <a:r>
              <a:rPr sz="7900"/>
              <a:t>Inferential Thinking</a:t>
            </a:r>
          </a:p>
        </p:txBody>
      </p:sp>
      <p:sp>
        <p:nvSpPr>
          <p:cNvPr id="164" name="Shape 164"/>
          <p:cNvSpPr/>
          <p:nvPr/>
        </p:nvSpPr>
        <p:spPr>
          <a:xfrm>
            <a:off x="1765300" y="4279900"/>
            <a:ext cx="8737600" cy="1803400"/>
          </a:xfrm>
          <a:prstGeom prst="rect">
            <a:avLst/>
          </a:prstGeom>
          <a:ln w="12700">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buClr>
                <a:srgbClr val="00C45D"/>
              </a:buClr>
              <a:buFont typeface="Calibri"/>
              <a:defRPr b="1" sz="11900">
                <a:solidFill>
                  <a:srgbClr val="011993"/>
                </a:solidFill>
                <a:latin typeface="Gill Sans Light"/>
                <a:ea typeface="Gill Sans Light"/>
                <a:cs typeface="Gill Sans Light"/>
                <a:sym typeface="Gill Sans Light"/>
              </a:defRPr>
            </a:lvl1pPr>
          </a:lstStyle>
          <a:p>
            <a:pPr lvl="0">
              <a:defRPr b="0" sz="1800">
                <a:solidFill>
                  <a:srgbClr val="000000"/>
                </a:solidFill>
              </a:defRPr>
            </a:pPr>
            <a:r>
              <a:rPr b="1" sz="11900">
                <a:solidFill>
                  <a:srgbClr val="011993"/>
                </a:solidFill>
              </a:rPr>
              <a:t>Variability</a:t>
            </a:r>
          </a:p>
        </p:txBody>
      </p:sp>
      <p:grpSp>
        <p:nvGrpSpPr>
          <p:cNvPr id="167" name="Group 167"/>
          <p:cNvGrpSpPr/>
          <p:nvPr/>
        </p:nvGrpSpPr>
        <p:grpSpPr>
          <a:xfrm>
            <a:off x="697980" y="215900"/>
            <a:ext cx="11646420" cy="1057143"/>
            <a:chOff x="0" y="0"/>
            <a:chExt cx="11646419" cy="1057142"/>
          </a:xfrm>
        </p:grpSpPr>
        <p:pic>
          <p:nvPicPr>
            <p:cNvPr id="165" name="droppedImage.png"/>
            <p:cNvPicPr/>
            <p:nvPr/>
          </p:nvPicPr>
          <p:blipFill>
            <a:blip r:embed="rId3">
              <a:extLst/>
            </a:blip>
            <a:stretch>
              <a:fillRect/>
            </a:stretch>
          </p:blipFill>
          <p:spPr>
            <a:xfrm>
              <a:off x="10871719" y="0"/>
              <a:ext cx="774701" cy="1057143"/>
            </a:xfrm>
            <a:prstGeom prst="rect">
              <a:avLst/>
            </a:prstGeom>
            <a:ln w="12700" cap="flat">
              <a:noFill/>
              <a:miter lim="400000"/>
            </a:ln>
            <a:effectLst/>
          </p:spPr>
        </p:pic>
        <p:sp>
          <p:nvSpPr>
            <p:cNvPr id="166" name="Shape 166"/>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Tree>
  </p:cSld>
  <p:clrMapOvr>
    <a:masterClrMapping/>
  </p:clrMapOvr>
  <p:transition spd="slow" advClick="1">
    <p:push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9" grpId="1" fill="hold">
                                  <p:stCondLst>
                                    <p:cond delay="0"/>
                                  </p:stCondLst>
                                  <p:iterate type="wd" backwards="0">
                                    <p:tmAbs val="0"/>
                                  </p:iterate>
                                  <p:childTnLst>
                                    <p:set>
                                      <p:cBhvr>
                                        <p:cTn id="6" fill="hold"/>
                                        <p:tgtEl>
                                          <p:spTgt spid="159"/>
                                        </p:tgtEl>
                                        <p:attrNameLst>
                                          <p:attrName>style.visibility</p:attrName>
                                        </p:attrNameLst>
                                      </p:cBhvr>
                                      <p:to>
                                        <p:strVal val="visible"/>
                                      </p:to>
                                    </p:set>
                                    <p:animEffect filter="dissolve" transition="in">
                                      <p:cBhvr>
                                        <p:cTn id="7" dur="5000"/>
                                        <p:tgtEl>
                                          <p:spTgt spid="159"/>
                                        </p:tgtEl>
                                      </p:cBhvr>
                                    </p:animEffect>
                                  </p:childTnLst>
                                </p:cTn>
                              </p:par>
                            </p:childTnLst>
                          </p:cTn>
                        </p:par>
                        <p:par>
                          <p:cTn id="8" fill="hold">
                            <p:stCondLst>
                              <p:cond delay="5000"/>
                            </p:stCondLst>
                            <p:childTnLst>
                              <p:par>
                                <p:cTn id="9" nodeType="afterEffect" presetClass="entr" presetSubtype="0" presetID="9" grpId="2" fill="hold">
                                  <p:stCondLst>
                                    <p:cond delay="0"/>
                                  </p:stCondLst>
                                  <p:iterate type="wd" backwards="0">
                                    <p:tmAbs val="0"/>
                                  </p:iterate>
                                  <p:childTnLst>
                                    <p:set>
                                      <p:cBhvr>
                                        <p:cTn id="10" fill="hold"/>
                                        <p:tgtEl>
                                          <p:spTgt spid="161"/>
                                        </p:tgtEl>
                                        <p:attrNameLst>
                                          <p:attrName>style.visibility</p:attrName>
                                        </p:attrNameLst>
                                      </p:cBhvr>
                                      <p:to>
                                        <p:strVal val="visible"/>
                                      </p:to>
                                    </p:set>
                                    <p:animEffect filter="dissolve" transition="in">
                                      <p:cBhvr>
                                        <p:cTn id="11" dur="5000"/>
                                        <p:tgtEl>
                                          <p:spTgt spid="161"/>
                                        </p:tgtEl>
                                      </p:cBhvr>
                                    </p:animEffect>
                                  </p:childTnLst>
                                </p:cTn>
                              </p:par>
                            </p:childTnLst>
                          </p:cTn>
                        </p:par>
                        <p:par>
                          <p:cTn id="12" fill="hold">
                            <p:stCondLst>
                              <p:cond delay="10000"/>
                            </p:stCondLst>
                            <p:childTnLst>
                              <p:par>
                                <p:cTn id="13" nodeType="afterEffect" presetClass="entr" presetSubtype="0" presetID="9" grpId="3" fill="hold">
                                  <p:stCondLst>
                                    <p:cond delay="0"/>
                                  </p:stCondLst>
                                  <p:iterate type="wd" backwards="0">
                                    <p:tmAbs val="0"/>
                                  </p:iterate>
                                  <p:childTnLst>
                                    <p:set>
                                      <p:cBhvr>
                                        <p:cTn id="14" fill="hold"/>
                                        <p:tgtEl>
                                          <p:spTgt spid="162"/>
                                        </p:tgtEl>
                                        <p:attrNameLst>
                                          <p:attrName>style.visibility</p:attrName>
                                        </p:attrNameLst>
                                      </p:cBhvr>
                                      <p:to>
                                        <p:strVal val="visible"/>
                                      </p:to>
                                    </p:set>
                                    <p:animEffect filter="dissolve" transition="in">
                                      <p:cBhvr>
                                        <p:cTn id="15" dur="5000"/>
                                        <p:tgtEl>
                                          <p:spTgt spid="162"/>
                                        </p:tgtEl>
                                      </p:cBhvr>
                                    </p:animEffect>
                                  </p:childTnLst>
                                </p:cTn>
                              </p:par>
                            </p:childTnLst>
                          </p:cTn>
                        </p:par>
                        <p:par>
                          <p:cTn id="16" fill="hold">
                            <p:stCondLst>
                              <p:cond delay="15000"/>
                            </p:stCondLst>
                            <p:childTnLst>
                              <p:par>
                                <p:cTn id="17" nodeType="afterEffect" presetClass="entr" presetSubtype="0" presetID="9" grpId="4" fill="hold">
                                  <p:stCondLst>
                                    <p:cond delay="0"/>
                                  </p:stCondLst>
                                  <p:iterate type="wd" backwards="0">
                                    <p:tmAbs val="0"/>
                                  </p:iterate>
                                  <p:childTnLst>
                                    <p:set>
                                      <p:cBhvr>
                                        <p:cTn id="18" fill="hold"/>
                                        <p:tgtEl>
                                          <p:spTgt spid="163"/>
                                        </p:tgtEl>
                                        <p:attrNameLst>
                                          <p:attrName>style.visibility</p:attrName>
                                        </p:attrNameLst>
                                      </p:cBhvr>
                                      <p:to>
                                        <p:strVal val="visible"/>
                                      </p:to>
                                    </p:set>
                                    <p:animEffect filter="dissolve" transition="in">
                                      <p:cBhvr>
                                        <p:cTn id="19" dur="5000"/>
                                        <p:tgtEl>
                                          <p:spTgt spid="163"/>
                                        </p:tgtEl>
                                      </p:cBhvr>
                                    </p:animEffect>
                                  </p:childTnLst>
                                </p:cTn>
                              </p:par>
                            </p:childTnLst>
                          </p:cTn>
                        </p:par>
                      </p:childTnLst>
                    </p:cTn>
                  </p:par>
                  <p:par>
                    <p:cTn id="20" fill="hold">
                      <p:stCondLst>
                        <p:cond delay="indefinite"/>
                      </p:stCondLst>
                      <p:childTnLst>
                        <p:par>
                          <p:cTn id="21" fill="hold">
                            <p:stCondLst>
                              <p:cond delay="0"/>
                            </p:stCondLst>
                            <p:childTnLst>
                              <p:par>
                                <p:cTn id="22" nodeType="clickEffect" presetClass="entr" presetSubtype="0" presetID="9" grpId="5" fill="hold">
                                  <p:stCondLst>
                                    <p:cond delay="0"/>
                                  </p:stCondLst>
                                  <p:iterate type="wd" backwards="0">
                                    <p:tmAbs val="0"/>
                                  </p:iterate>
                                  <p:childTnLst>
                                    <p:set>
                                      <p:cBhvr>
                                        <p:cTn id="23" fill="hold"/>
                                        <p:tgtEl>
                                          <p:spTgt spid="164"/>
                                        </p:tgtEl>
                                        <p:attrNameLst>
                                          <p:attrName>style.visibility</p:attrName>
                                        </p:attrNameLst>
                                      </p:cBhvr>
                                      <p:to>
                                        <p:strVal val="visible"/>
                                      </p:to>
                                    </p:set>
                                    <p:animEffect filter="dissolve" transition="in">
                                      <p:cBhvr>
                                        <p:cTn id="24" dur="5000"/>
                                        <p:tgtEl>
                                          <p:spTgt spid="16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9" grpId="1"/>
      <p:bldP build="whole" bldLvl="1" animBg="1" rev="0" advAuto="0" spid="162" grpId="3"/>
      <p:bldP build="whole" bldLvl="1" animBg="1" rev="0" advAuto="0" spid="161" grpId="2"/>
      <p:bldP build="whole" bldLvl="1" animBg="1" rev="0" advAuto="0" spid="163" grpId="4"/>
      <p:bldP build="whole" bldLvl="1" animBg="1" rev="0" advAuto="0" spid="164" grpId="5"/>
    </p:bldLst>
  </p:timing>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1" name="Shape 171"/>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Part 2</a:t>
            </a:r>
          </a:p>
        </p:txBody>
      </p:sp>
      <p:grpSp>
        <p:nvGrpSpPr>
          <p:cNvPr id="174" name="Group 174"/>
          <p:cNvGrpSpPr/>
          <p:nvPr/>
        </p:nvGrpSpPr>
        <p:grpSpPr>
          <a:xfrm>
            <a:off x="697980" y="215900"/>
            <a:ext cx="11646420" cy="1057143"/>
            <a:chOff x="0" y="0"/>
            <a:chExt cx="11646419" cy="1057142"/>
          </a:xfrm>
        </p:grpSpPr>
        <p:pic>
          <p:nvPicPr>
            <p:cNvPr id="172" name="droppedImage.png"/>
            <p:cNvPicPr/>
            <p:nvPr/>
          </p:nvPicPr>
          <p:blipFill>
            <a:blip r:embed="rId2">
              <a:extLst/>
            </a:blip>
            <a:stretch>
              <a:fillRect/>
            </a:stretch>
          </p:blipFill>
          <p:spPr>
            <a:xfrm>
              <a:off x="10871719" y="0"/>
              <a:ext cx="774701" cy="1057143"/>
            </a:xfrm>
            <a:prstGeom prst="rect">
              <a:avLst/>
            </a:prstGeom>
            <a:ln w="12700" cap="flat">
              <a:noFill/>
              <a:miter lim="400000"/>
            </a:ln>
            <a:effectLst/>
          </p:spPr>
        </p:pic>
        <p:sp>
          <p:nvSpPr>
            <p:cNvPr id="173" name="Shape 173"/>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pic>
        <p:nvPicPr>
          <p:cNvPr id="175" name="droppedImage.png"/>
          <p:cNvPicPr/>
          <p:nvPr/>
        </p:nvPicPr>
        <p:blipFill>
          <a:blip r:embed="rId3">
            <a:extLst/>
          </a:blip>
          <a:stretch>
            <a:fillRect/>
          </a:stretch>
        </p:blipFill>
        <p:spPr>
          <a:xfrm>
            <a:off x="182562" y="1302729"/>
            <a:ext cx="12619038" cy="8463758"/>
          </a:xfrm>
          <a:prstGeom prst="rect">
            <a:avLst/>
          </a:prstGeom>
          <a:ln w="12700">
            <a:miter lim="400000"/>
          </a:ln>
        </p:spPr>
      </p:pic>
      <p:sp>
        <p:nvSpPr>
          <p:cNvPr id="176" name="Shape 176"/>
          <p:cNvSpPr/>
          <p:nvPr/>
        </p:nvSpPr>
        <p:spPr>
          <a:xfrm>
            <a:off x="5448300" y="4965700"/>
            <a:ext cx="4762500" cy="29083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ctr" defTabSz="584200">
              <a:defRPr sz="6000">
                <a:latin typeface="Gill Sans Light"/>
                <a:ea typeface="Gill Sans Light"/>
                <a:cs typeface="Gill Sans Light"/>
                <a:sym typeface="Gill Sans Light"/>
              </a:defRPr>
            </a:lvl1pPr>
          </a:lstStyle>
          <a:p>
            <a:pPr lvl="0">
              <a:defRPr sz="1800"/>
            </a:pPr>
            <a:r>
              <a:rPr sz="6000"/>
              <a:t>Key Questions in Statistics</a:t>
            </a:r>
          </a:p>
        </p:txBody>
      </p:sp>
    </p:spTree>
  </p:cSld>
  <p:clrMapOvr>
    <a:masterClrMapping/>
  </p:clrMapOvr>
  <p:transition spd="slow" advClick="1">
    <p:push dir="l"/>
  </p:transition>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78" name="droppedImage.png"/>
          <p:cNvPicPr/>
          <p:nvPr/>
        </p:nvPicPr>
        <p:blipFill>
          <a:blip r:embed="rId3">
            <a:extLst/>
          </a:blip>
          <a:stretch>
            <a:fillRect/>
          </a:stretch>
        </p:blipFill>
        <p:spPr>
          <a:xfrm>
            <a:off x="647700" y="1308100"/>
            <a:ext cx="11176001" cy="8829041"/>
          </a:xfrm>
          <a:prstGeom prst="rect">
            <a:avLst/>
          </a:prstGeom>
          <a:ln w="12700">
            <a:miter lim="400000"/>
          </a:ln>
        </p:spPr>
      </p:pic>
      <p:sp>
        <p:nvSpPr>
          <p:cNvPr id="179" name="Shape 179"/>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Key Questions</a:t>
            </a:r>
          </a:p>
        </p:txBody>
      </p:sp>
      <p:grpSp>
        <p:nvGrpSpPr>
          <p:cNvPr id="182" name="Group 182"/>
          <p:cNvGrpSpPr/>
          <p:nvPr/>
        </p:nvGrpSpPr>
        <p:grpSpPr>
          <a:xfrm>
            <a:off x="697980" y="215900"/>
            <a:ext cx="11646420" cy="1057143"/>
            <a:chOff x="0" y="0"/>
            <a:chExt cx="11646419" cy="1057142"/>
          </a:xfrm>
        </p:grpSpPr>
        <p:pic>
          <p:nvPicPr>
            <p:cNvPr id="180" name="droppedImage.png"/>
            <p:cNvPicPr/>
            <p:nvPr/>
          </p:nvPicPr>
          <p:blipFill>
            <a:blip r:embed="rId4">
              <a:extLst/>
            </a:blip>
            <a:stretch>
              <a:fillRect/>
            </a:stretch>
          </p:blipFill>
          <p:spPr>
            <a:xfrm>
              <a:off x="10871719" y="0"/>
              <a:ext cx="774701" cy="1057143"/>
            </a:xfrm>
            <a:prstGeom prst="rect">
              <a:avLst/>
            </a:prstGeom>
            <a:ln w="12700" cap="flat">
              <a:noFill/>
              <a:miter lim="400000"/>
            </a:ln>
            <a:effectLst/>
          </p:spPr>
        </p:pic>
        <p:sp>
          <p:nvSpPr>
            <p:cNvPr id="181" name="Shape 181"/>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
        <p:nvSpPr>
          <p:cNvPr id="183" name="Shape 183"/>
          <p:cNvSpPr/>
          <p:nvPr/>
        </p:nvSpPr>
        <p:spPr>
          <a:xfrm>
            <a:off x="939800" y="1562100"/>
            <a:ext cx="5003800" cy="2717800"/>
          </a:xfrm>
          <a:prstGeom prst="wedgeEllipseCallout">
            <a:avLst>
              <a:gd name="adj1" fmla="val -61727"/>
              <a:gd name="adj2" fmla="val 41352"/>
            </a:avLst>
          </a:prstGeom>
          <a:solidFill>
            <a:srgbClr val="FFFC79"/>
          </a:solidFill>
          <a:ln w="25400">
            <a:solidFill/>
            <a:miter lim="400000"/>
          </a:ln>
          <a:effectLst>
            <a:outerShdw sx="100000" sy="100000" kx="0" ky="0" algn="b" rotWithShape="0" blurRad="76200" dist="50800" dir="54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lnSpc>
                <a:spcPct val="80000"/>
              </a:lnSpc>
              <a:defRPr sz="5300">
                <a:latin typeface="+mj-lt"/>
                <a:ea typeface="+mj-ea"/>
                <a:cs typeface="+mj-cs"/>
                <a:sym typeface="Gill Sans"/>
              </a:defRPr>
            </a:lvl1pPr>
          </a:lstStyle>
          <a:p>
            <a:pPr lvl="0">
              <a:defRPr sz="1800"/>
            </a:pPr>
            <a:r>
              <a:rPr sz="5300"/>
              <a:t>What did we observe?</a:t>
            </a:r>
          </a:p>
        </p:txBody>
      </p:sp>
      <p:sp>
        <p:nvSpPr>
          <p:cNvPr id="184" name="Shape 184"/>
          <p:cNvSpPr/>
          <p:nvPr/>
        </p:nvSpPr>
        <p:spPr>
          <a:xfrm>
            <a:off x="5829300" y="3314700"/>
            <a:ext cx="6896100" cy="3238500"/>
          </a:xfrm>
          <a:prstGeom prst="wedgeEllipseCallout">
            <a:avLst>
              <a:gd name="adj1" fmla="val -58509"/>
              <a:gd name="adj2" fmla="val 26664"/>
            </a:avLst>
          </a:prstGeom>
          <a:solidFill>
            <a:srgbClr val="D4FB79"/>
          </a:solidFill>
          <a:ln w="25400">
            <a:solidFill/>
            <a:miter lim="400000"/>
          </a:ln>
          <a:effectLst>
            <a:outerShdw sx="100000" sy="100000" kx="0" ky="0" algn="b" rotWithShape="0" blurRad="76200" dist="50800" dir="54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p>
            <a:pPr lvl="0" algn="ctr" defTabSz="584200">
              <a:lnSpc>
                <a:spcPct val="90000"/>
              </a:lnSpc>
              <a:defRPr sz="1800"/>
            </a:pPr>
            <a:r>
              <a:rPr sz="5300">
                <a:latin typeface="+mj-lt"/>
                <a:ea typeface="+mj-ea"/>
                <a:cs typeface="+mj-cs"/>
                <a:sym typeface="Gill Sans"/>
              </a:rPr>
              <a:t>What would we see in repeated observations </a:t>
            </a:r>
            <a:r>
              <a:rPr i="1" sz="5300">
                <a:latin typeface="+mj-lt"/>
                <a:ea typeface="+mj-ea"/>
                <a:cs typeface="+mj-cs"/>
                <a:sym typeface="Gill Sans"/>
              </a:rPr>
              <a:t>IF</a:t>
            </a:r>
            <a:r>
              <a:rPr sz="5300">
                <a:latin typeface="+mj-lt"/>
                <a:ea typeface="+mj-ea"/>
                <a:cs typeface="+mj-cs"/>
                <a:sym typeface="Gill Sans"/>
              </a:rPr>
              <a:t> ________?</a:t>
            </a:r>
          </a:p>
        </p:txBody>
      </p:sp>
      <p:sp>
        <p:nvSpPr>
          <p:cNvPr id="185" name="Shape 185"/>
          <p:cNvSpPr/>
          <p:nvPr/>
        </p:nvSpPr>
        <p:spPr>
          <a:xfrm>
            <a:off x="2692400" y="6616700"/>
            <a:ext cx="5524500" cy="2717800"/>
          </a:xfrm>
          <a:prstGeom prst="wedgeEllipseCallout">
            <a:avLst>
              <a:gd name="adj1" fmla="val -60622"/>
              <a:gd name="adj2" fmla="val 41352"/>
            </a:avLst>
          </a:prstGeom>
          <a:solidFill>
            <a:srgbClr val="B5C2FF"/>
          </a:solidFill>
          <a:ln w="25400">
            <a:solidFill/>
            <a:miter lim="400000"/>
          </a:ln>
          <a:effectLst>
            <a:outerShdw sx="100000" sy="100000" kx="0" ky="0" algn="b" rotWithShape="0" blurRad="76200" dist="50800" dir="54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lnSpc>
                <a:spcPct val="80000"/>
              </a:lnSpc>
              <a:defRPr sz="5300">
                <a:latin typeface="+mj-lt"/>
                <a:ea typeface="+mj-ea"/>
                <a:cs typeface="+mj-cs"/>
                <a:sym typeface="Gill Sans"/>
              </a:defRPr>
            </a:lvl1pPr>
          </a:lstStyle>
          <a:p>
            <a:pPr lvl="0">
              <a:defRPr sz="1800"/>
            </a:pPr>
            <a:r>
              <a:rPr sz="5300"/>
              <a:t>Are we surprised by our observation?</a:t>
            </a:r>
          </a:p>
        </p:txBody>
      </p:sp>
    </p:spTree>
  </p:cSld>
  <p:clrMapOvr>
    <a:masterClrMapping/>
  </p:clrMapOvr>
  <p:transition spd="slow" advClick="1">
    <p:push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16" presetID="23" grpId="1" fill="hold">
                                  <p:stCondLst>
                                    <p:cond delay="0"/>
                                  </p:stCondLst>
                                  <p:iterate type="el" backwards="0">
                                    <p:tmAbs val="0"/>
                                  </p:iterate>
                                  <p:childTnLst>
                                    <p:set>
                                      <p:cBhvr>
                                        <p:cTn id="6" fill="hold"/>
                                        <p:tgtEl>
                                          <p:spTgt spid="183"/>
                                        </p:tgtEl>
                                        <p:attrNameLst>
                                          <p:attrName>style.visibility</p:attrName>
                                        </p:attrNameLst>
                                      </p:cBhvr>
                                      <p:to>
                                        <p:strVal val="visible"/>
                                      </p:to>
                                    </p:set>
                                    <p:anim calcmode="lin" valueType="num">
                                      <p:cBhvr>
                                        <p:cTn id="7" dur="1000" fill="hold"/>
                                        <p:tgtEl>
                                          <p:spTgt spid="183"/>
                                        </p:tgtEl>
                                        <p:attrNameLst>
                                          <p:attrName>ppt_w</p:attrName>
                                        </p:attrNameLst>
                                      </p:cBhvr>
                                      <p:tavLst>
                                        <p:tav tm="0">
                                          <p:val>
                                            <p:fltVal val="0"/>
                                          </p:val>
                                        </p:tav>
                                        <p:tav tm="100000">
                                          <p:val>
                                            <p:strVal val="#ppt_w"/>
                                          </p:val>
                                        </p:tav>
                                      </p:tavLst>
                                    </p:anim>
                                    <p:anim calcmode="lin" valueType="num">
                                      <p:cBhvr>
                                        <p:cTn id="8" dur="1000" fill="hold"/>
                                        <p:tgtEl>
                                          <p:spTgt spid="18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nodeType="clickEffect" presetClass="entr" presetSubtype="16" presetID="23" grpId="2" fill="hold">
                                  <p:stCondLst>
                                    <p:cond delay="0"/>
                                  </p:stCondLst>
                                  <p:iterate type="el" backwards="0">
                                    <p:tmAbs val="0"/>
                                  </p:iterate>
                                  <p:childTnLst>
                                    <p:set>
                                      <p:cBhvr>
                                        <p:cTn id="12" fill="hold"/>
                                        <p:tgtEl>
                                          <p:spTgt spid="184"/>
                                        </p:tgtEl>
                                        <p:attrNameLst>
                                          <p:attrName>style.visibility</p:attrName>
                                        </p:attrNameLst>
                                      </p:cBhvr>
                                      <p:to>
                                        <p:strVal val="visible"/>
                                      </p:to>
                                    </p:set>
                                    <p:anim calcmode="lin" valueType="num">
                                      <p:cBhvr>
                                        <p:cTn id="13" dur="1000" fill="hold"/>
                                        <p:tgtEl>
                                          <p:spTgt spid="184"/>
                                        </p:tgtEl>
                                        <p:attrNameLst>
                                          <p:attrName>ppt_w</p:attrName>
                                        </p:attrNameLst>
                                      </p:cBhvr>
                                      <p:tavLst>
                                        <p:tav tm="0">
                                          <p:val>
                                            <p:fltVal val="0"/>
                                          </p:val>
                                        </p:tav>
                                        <p:tav tm="100000">
                                          <p:val>
                                            <p:strVal val="#ppt_w"/>
                                          </p:val>
                                        </p:tav>
                                      </p:tavLst>
                                    </p:anim>
                                    <p:anim calcmode="lin" valueType="num">
                                      <p:cBhvr>
                                        <p:cTn id="14" dur="1000" fill="hold"/>
                                        <p:tgtEl>
                                          <p:spTgt spid="184"/>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nodeType="clickEffect" presetClass="entr" presetSubtype="16" presetID="23" grpId="3" fill="hold">
                                  <p:stCondLst>
                                    <p:cond delay="0"/>
                                  </p:stCondLst>
                                  <p:iterate type="el" backwards="0">
                                    <p:tmAbs val="0"/>
                                  </p:iterate>
                                  <p:childTnLst>
                                    <p:set>
                                      <p:cBhvr>
                                        <p:cTn id="18" fill="hold"/>
                                        <p:tgtEl>
                                          <p:spTgt spid="185"/>
                                        </p:tgtEl>
                                        <p:attrNameLst>
                                          <p:attrName>style.visibility</p:attrName>
                                        </p:attrNameLst>
                                      </p:cBhvr>
                                      <p:to>
                                        <p:strVal val="visible"/>
                                      </p:to>
                                    </p:set>
                                    <p:anim calcmode="lin" valueType="num">
                                      <p:cBhvr>
                                        <p:cTn id="19" dur="1000" fill="hold"/>
                                        <p:tgtEl>
                                          <p:spTgt spid="185"/>
                                        </p:tgtEl>
                                        <p:attrNameLst>
                                          <p:attrName>ppt_w</p:attrName>
                                        </p:attrNameLst>
                                      </p:cBhvr>
                                      <p:tavLst>
                                        <p:tav tm="0">
                                          <p:val>
                                            <p:fltVal val="0"/>
                                          </p:val>
                                        </p:tav>
                                        <p:tav tm="100000">
                                          <p:val>
                                            <p:strVal val="#ppt_w"/>
                                          </p:val>
                                        </p:tav>
                                      </p:tavLst>
                                    </p:anim>
                                    <p:anim calcmode="lin" valueType="num">
                                      <p:cBhvr>
                                        <p:cTn id="20" dur="1000" fill="hold"/>
                                        <p:tgtEl>
                                          <p:spTgt spid="18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83" grpId="1"/>
      <p:bldP build="whole" bldLvl="1" animBg="1" rev="0" advAuto="0" spid="184" grpId="2"/>
      <p:bldP build="whole" bldLvl="1" animBg="1" rev="0" advAuto="0" spid="185" grpId="3"/>
    </p:bldLst>
  </p:timing>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9" name="Shape 189"/>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Key Questions</a:t>
            </a:r>
          </a:p>
        </p:txBody>
      </p:sp>
      <p:grpSp>
        <p:nvGrpSpPr>
          <p:cNvPr id="192" name="Group 192"/>
          <p:cNvGrpSpPr/>
          <p:nvPr/>
        </p:nvGrpSpPr>
        <p:grpSpPr>
          <a:xfrm>
            <a:off x="697980" y="215900"/>
            <a:ext cx="11646420" cy="1057143"/>
            <a:chOff x="0" y="0"/>
            <a:chExt cx="11646419" cy="1057142"/>
          </a:xfrm>
        </p:grpSpPr>
        <p:pic>
          <p:nvPicPr>
            <p:cNvPr id="190" name="droppedImage.png"/>
            <p:cNvPicPr/>
            <p:nvPr/>
          </p:nvPicPr>
          <p:blipFill>
            <a:blip r:embed="rId3">
              <a:extLst/>
            </a:blip>
            <a:stretch>
              <a:fillRect/>
            </a:stretch>
          </p:blipFill>
          <p:spPr>
            <a:xfrm>
              <a:off x="10871719" y="0"/>
              <a:ext cx="774701" cy="1057143"/>
            </a:xfrm>
            <a:prstGeom prst="rect">
              <a:avLst/>
            </a:prstGeom>
            <a:ln w="12700" cap="flat">
              <a:noFill/>
              <a:miter lim="400000"/>
            </a:ln>
            <a:effectLst/>
          </p:spPr>
        </p:pic>
        <p:sp>
          <p:nvSpPr>
            <p:cNvPr id="191" name="Shape 191"/>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
        <p:nvSpPr>
          <p:cNvPr id="193" name="Shape 193"/>
          <p:cNvSpPr/>
          <p:nvPr/>
        </p:nvSpPr>
        <p:spPr>
          <a:xfrm>
            <a:off x="4330700" y="1397000"/>
            <a:ext cx="5003800" cy="2717800"/>
          </a:xfrm>
          <a:prstGeom prst="wedgeEllipseCallout">
            <a:avLst>
              <a:gd name="adj1" fmla="val -61727"/>
              <a:gd name="adj2" fmla="val 41352"/>
            </a:avLst>
          </a:prstGeom>
          <a:solidFill>
            <a:srgbClr val="FFFC79"/>
          </a:solidFill>
          <a:ln w="25400">
            <a:solidFill/>
            <a:miter lim="400000"/>
          </a:ln>
          <a:effectLst>
            <a:outerShdw sx="100000" sy="100000" kx="0" ky="0" algn="b" rotWithShape="0" blurRad="76200" dist="50800" dir="54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lnSpc>
                <a:spcPct val="80000"/>
              </a:lnSpc>
              <a:defRPr sz="5300">
                <a:latin typeface="+mj-lt"/>
                <a:ea typeface="+mj-ea"/>
                <a:cs typeface="+mj-cs"/>
                <a:sym typeface="Gill Sans"/>
              </a:defRPr>
            </a:lvl1pPr>
          </a:lstStyle>
          <a:p>
            <a:pPr lvl="0">
              <a:defRPr sz="1800"/>
            </a:pPr>
            <a:r>
              <a:rPr sz="5300"/>
              <a:t>What did we observe?</a:t>
            </a:r>
          </a:p>
        </p:txBody>
      </p:sp>
      <p:pic>
        <p:nvPicPr>
          <p:cNvPr id="194" name="droppedImage.png"/>
          <p:cNvPicPr/>
          <p:nvPr/>
        </p:nvPicPr>
        <p:blipFill>
          <a:blip r:embed="rId4">
            <a:extLst/>
          </a:blip>
          <a:stretch>
            <a:fillRect/>
          </a:stretch>
        </p:blipFill>
        <p:spPr>
          <a:xfrm>
            <a:off x="2400300" y="4902200"/>
            <a:ext cx="7847190" cy="4254500"/>
          </a:xfrm>
          <a:prstGeom prst="rect">
            <a:avLst/>
          </a:prstGeom>
          <a:ln w="12700">
            <a:miter lim="400000"/>
          </a:ln>
        </p:spPr>
      </p:pic>
    </p:spTree>
  </p:cSld>
  <p:clrMapOvr>
    <a:masterClrMapping/>
  </p:clrMapOvr>
  <p:transition spd="slow" advClick="1">
    <p:dissolve/>
  </p:transition>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8" name="Shape 198"/>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Key Questions</a:t>
            </a:r>
          </a:p>
        </p:txBody>
      </p:sp>
      <p:grpSp>
        <p:nvGrpSpPr>
          <p:cNvPr id="201" name="Group 201"/>
          <p:cNvGrpSpPr/>
          <p:nvPr/>
        </p:nvGrpSpPr>
        <p:grpSpPr>
          <a:xfrm>
            <a:off x="697980" y="215900"/>
            <a:ext cx="11646420" cy="1057143"/>
            <a:chOff x="0" y="0"/>
            <a:chExt cx="11646419" cy="1057142"/>
          </a:xfrm>
        </p:grpSpPr>
        <p:pic>
          <p:nvPicPr>
            <p:cNvPr id="199" name="droppedImage.png"/>
            <p:cNvPicPr/>
            <p:nvPr/>
          </p:nvPicPr>
          <p:blipFill>
            <a:blip r:embed="rId3">
              <a:extLst/>
            </a:blip>
            <a:stretch>
              <a:fillRect/>
            </a:stretch>
          </p:blipFill>
          <p:spPr>
            <a:xfrm>
              <a:off x="10871719" y="0"/>
              <a:ext cx="774701" cy="1057143"/>
            </a:xfrm>
            <a:prstGeom prst="rect">
              <a:avLst/>
            </a:prstGeom>
            <a:ln w="12700" cap="flat">
              <a:noFill/>
              <a:miter lim="400000"/>
            </a:ln>
            <a:effectLst/>
          </p:spPr>
        </p:pic>
        <p:sp>
          <p:nvSpPr>
            <p:cNvPr id="200" name="Shape 200"/>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
        <p:nvSpPr>
          <p:cNvPr id="202" name="Shape 202"/>
          <p:cNvSpPr/>
          <p:nvPr/>
        </p:nvSpPr>
        <p:spPr>
          <a:xfrm>
            <a:off x="3378200" y="1409700"/>
            <a:ext cx="6896100" cy="3238500"/>
          </a:xfrm>
          <a:prstGeom prst="wedgeEllipseCallout">
            <a:avLst>
              <a:gd name="adj1" fmla="val -58509"/>
              <a:gd name="adj2" fmla="val 26664"/>
            </a:avLst>
          </a:prstGeom>
          <a:solidFill>
            <a:srgbClr val="D4FB79"/>
          </a:solidFill>
          <a:ln w="25400">
            <a:solidFill/>
            <a:miter lim="400000"/>
          </a:ln>
          <a:effectLst>
            <a:outerShdw sx="100000" sy="100000" kx="0" ky="0" algn="b" rotWithShape="0" blurRad="76200" dist="50800" dir="54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p>
            <a:pPr lvl="0" algn="ctr" defTabSz="584200">
              <a:lnSpc>
                <a:spcPct val="90000"/>
              </a:lnSpc>
              <a:defRPr sz="1800"/>
            </a:pPr>
            <a:r>
              <a:rPr sz="5300">
                <a:latin typeface="+mj-lt"/>
                <a:ea typeface="+mj-ea"/>
                <a:cs typeface="+mj-cs"/>
                <a:sym typeface="Gill Sans"/>
              </a:rPr>
              <a:t>What would we see in repeated observations </a:t>
            </a:r>
            <a:r>
              <a:rPr i="1" sz="5300">
                <a:latin typeface="+mj-lt"/>
                <a:ea typeface="+mj-ea"/>
                <a:cs typeface="+mj-cs"/>
                <a:sym typeface="Gill Sans"/>
              </a:rPr>
              <a:t>IF</a:t>
            </a:r>
            <a:r>
              <a:rPr sz="5300">
                <a:latin typeface="+mj-lt"/>
                <a:ea typeface="+mj-ea"/>
                <a:cs typeface="+mj-cs"/>
                <a:sym typeface="Gill Sans"/>
              </a:rPr>
              <a:t> ________?</a:t>
            </a:r>
          </a:p>
        </p:txBody>
      </p:sp>
      <p:pic>
        <p:nvPicPr>
          <p:cNvPr id="203" name="droppedImage.png"/>
          <p:cNvPicPr/>
          <p:nvPr/>
        </p:nvPicPr>
        <p:blipFill>
          <a:blip r:embed="rId4">
            <a:extLst/>
          </a:blip>
          <a:srcRect l="0" t="8888" r="0" b="20000"/>
          <a:stretch>
            <a:fillRect/>
          </a:stretch>
        </p:blipFill>
        <p:spPr>
          <a:xfrm>
            <a:off x="571500" y="5054600"/>
            <a:ext cx="5334000" cy="2032000"/>
          </a:xfrm>
          <a:prstGeom prst="rect">
            <a:avLst/>
          </a:prstGeom>
          <a:ln w="12700">
            <a:miter lim="400000"/>
          </a:ln>
        </p:spPr>
      </p:pic>
      <p:pic>
        <p:nvPicPr>
          <p:cNvPr id="204" name="droppedImage.png"/>
          <p:cNvPicPr/>
          <p:nvPr/>
        </p:nvPicPr>
        <p:blipFill>
          <a:blip r:embed="rId5">
            <a:extLst/>
          </a:blip>
          <a:srcRect l="0" t="8444" r="0" b="21777"/>
          <a:stretch>
            <a:fillRect/>
          </a:stretch>
        </p:blipFill>
        <p:spPr>
          <a:xfrm>
            <a:off x="571500" y="7480300"/>
            <a:ext cx="5334000" cy="1993900"/>
          </a:xfrm>
          <a:prstGeom prst="rect">
            <a:avLst/>
          </a:prstGeom>
          <a:ln w="12700">
            <a:miter lim="400000"/>
          </a:ln>
        </p:spPr>
      </p:pic>
      <p:pic>
        <p:nvPicPr>
          <p:cNvPr id="205" name="droppedImage.png"/>
          <p:cNvPicPr/>
          <p:nvPr/>
        </p:nvPicPr>
        <p:blipFill>
          <a:blip r:embed="rId6">
            <a:extLst/>
          </a:blip>
          <a:srcRect l="476" t="8888" r="0" b="20000"/>
          <a:stretch>
            <a:fillRect/>
          </a:stretch>
        </p:blipFill>
        <p:spPr>
          <a:xfrm>
            <a:off x="6896100" y="7493000"/>
            <a:ext cx="5308600" cy="2032000"/>
          </a:xfrm>
          <a:prstGeom prst="rect">
            <a:avLst/>
          </a:prstGeom>
          <a:ln w="12700">
            <a:miter lim="400000"/>
          </a:ln>
        </p:spPr>
      </p:pic>
      <p:pic>
        <p:nvPicPr>
          <p:cNvPr id="206" name="droppedImage.png"/>
          <p:cNvPicPr/>
          <p:nvPr/>
        </p:nvPicPr>
        <p:blipFill>
          <a:blip r:embed="rId7">
            <a:extLst/>
          </a:blip>
          <a:srcRect l="0" t="8888" r="0" b="20000"/>
          <a:stretch>
            <a:fillRect/>
          </a:stretch>
        </p:blipFill>
        <p:spPr>
          <a:xfrm>
            <a:off x="6883400" y="5054600"/>
            <a:ext cx="5334000" cy="2032000"/>
          </a:xfrm>
          <a:prstGeom prst="rect">
            <a:avLst/>
          </a:prstGeom>
          <a:ln w="12700">
            <a:miter lim="400000"/>
          </a:ln>
        </p:spPr>
      </p:pic>
    </p:spTree>
  </p:cSld>
  <p:clrMapOvr>
    <a:masterClrMapping/>
  </p:clrMapOvr>
  <p:transition spd="slow" advClick="1">
    <p:push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16" presetID="23" grpId="1" fill="hold">
                                  <p:stCondLst>
                                    <p:cond delay="0"/>
                                  </p:stCondLst>
                                  <p:iterate type="el" backwards="0">
                                    <p:tmAbs val="0"/>
                                  </p:iterate>
                                  <p:childTnLst>
                                    <p:set>
                                      <p:cBhvr>
                                        <p:cTn id="6" fill="hold"/>
                                        <p:tgtEl>
                                          <p:spTgt spid="202"/>
                                        </p:tgtEl>
                                        <p:attrNameLst>
                                          <p:attrName>style.visibility</p:attrName>
                                        </p:attrNameLst>
                                      </p:cBhvr>
                                      <p:to>
                                        <p:strVal val="visible"/>
                                      </p:to>
                                    </p:set>
                                    <p:anim calcmode="lin" valueType="num">
                                      <p:cBhvr>
                                        <p:cTn id="7" dur="1000" fill="hold"/>
                                        <p:tgtEl>
                                          <p:spTgt spid="202"/>
                                        </p:tgtEl>
                                        <p:attrNameLst>
                                          <p:attrName>ppt_w</p:attrName>
                                        </p:attrNameLst>
                                      </p:cBhvr>
                                      <p:tavLst>
                                        <p:tav tm="0">
                                          <p:val>
                                            <p:fltVal val="0"/>
                                          </p:val>
                                        </p:tav>
                                        <p:tav tm="100000">
                                          <p:val>
                                            <p:strVal val="#ppt_w"/>
                                          </p:val>
                                        </p:tav>
                                      </p:tavLst>
                                    </p:anim>
                                    <p:anim calcmode="lin" valueType="num">
                                      <p:cBhvr>
                                        <p:cTn id="8" dur="1000" fill="hold"/>
                                        <p:tgtEl>
                                          <p:spTgt spid="20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02" grpId="1"/>
    </p:bldLst>
  </p:timing>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0" name="Shape 210"/>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Key Questions</a:t>
            </a:r>
          </a:p>
        </p:txBody>
      </p:sp>
      <p:grpSp>
        <p:nvGrpSpPr>
          <p:cNvPr id="213" name="Group 213"/>
          <p:cNvGrpSpPr/>
          <p:nvPr/>
        </p:nvGrpSpPr>
        <p:grpSpPr>
          <a:xfrm>
            <a:off x="697980" y="215900"/>
            <a:ext cx="11646420" cy="1057143"/>
            <a:chOff x="0" y="0"/>
            <a:chExt cx="11646419" cy="1057142"/>
          </a:xfrm>
        </p:grpSpPr>
        <p:pic>
          <p:nvPicPr>
            <p:cNvPr id="211" name="droppedImage.png"/>
            <p:cNvPicPr/>
            <p:nvPr/>
          </p:nvPicPr>
          <p:blipFill>
            <a:blip r:embed="rId3">
              <a:extLst/>
            </a:blip>
            <a:stretch>
              <a:fillRect/>
            </a:stretch>
          </p:blipFill>
          <p:spPr>
            <a:xfrm>
              <a:off x="10871719" y="0"/>
              <a:ext cx="774701" cy="1057143"/>
            </a:xfrm>
            <a:prstGeom prst="rect">
              <a:avLst/>
            </a:prstGeom>
            <a:ln w="12700" cap="flat">
              <a:noFill/>
              <a:miter lim="400000"/>
            </a:ln>
            <a:effectLst/>
          </p:spPr>
        </p:pic>
        <p:sp>
          <p:nvSpPr>
            <p:cNvPr id="212" name="Shape 212"/>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pic>
        <p:nvPicPr>
          <p:cNvPr id="214" name="droppedImage.png"/>
          <p:cNvPicPr/>
          <p:nvPr/>
        </p:nvPicPr>
        <p:blipFill>
          <a:blip r:embed="rId4">
            <a:extLst/>
          </a:blip>
          <a:stretch>
            <a:fillRect/>
          </a:stretch>
        </p:blipFill>
        <p:spPr>
          <a:xfrm>
            <a:off x="266700" y="4953000"/>
            <a:ext cx="12506762" cy="4368801"/>
          </a:xfrm>
          <a:prstGeom prst="rect">
            <a:avLst/>
          </a:prstGeom>
          <a:ln w="12700">
            <a:miter lim="400000"/>
          </a:ln>
        </p:spPr>
      </p:pic>
      <p:sp>
        <p:nvSpPr>
          <p:cNvPr id="215" name="Shape 215"/>
          <p:cNvSpPr/>
          <p:nvPr/>
        </p:nvSpPr>
        <p:spPr>
          <a:xfrm>
            <a:off x="3797300" y="1651000"/>
            <a:ext cx="5524500" cy="2717800"/>
          </a:xfrm>
          <a:prstGeom prst="wedgeEllipseCallout">
            <a:avLst>
              <a:gd name="adj1" fmla="val -60622"/>
              <a:gd name="adj2" fmla="val 41352"/>
            </a:avLst>
          </a:prstGeom>
          <a:solidFill>
            <a:srgbClr val="B5C2FF"/>
          </a:solidFill>
          <a:ln w="25400">
            <a:solidFill/>
            <a:miter lim="400000"/>
          </a:ln>
          <a:effectLst>
            <a:outerShdw sx="100000" sy="100000" kx="0" ky="0" algn="b" rotWithShape="0" blurRad="76200" dist="50800" dir="54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lnSpc>
                <a:spcPct val="80000"/>
              </a:lnSpc>
              <a:defRPr sz="5300">
                <a:latin typeface="+mj-lt"/>
                <a:ea typeface="+mj-ea"/>
                <a:cs typeface="+mj-cs"/>
                <a:sym typeface="Gill Sans"/>
              </a:defRPr>
            </a:lvl1pPr>
          </a:lstStyle>
          <a:p>
            <a:pPr lvl="0">
              <a:defRPr sz="1800"/>
            </a:pPr>
            <a:r>
              <a:rPr sz="5300"/>
              <a:t>Are we surprised by our observation?</a:t>
            </a:r>
          </a:p>
        </p:txBody>
      </p:sp>
    </p:spTree>
  </p:cSld>
  <p:clrMapOvr>
    <a:masterClrMapping/>
  </p:clrMapOvr>
  <p:transition spd="slow" advClick="1">
    <p:push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16" presetID="23" grpId="1" fill="hold">
                                  <p:stCondLst>
                                    <p:cond delay="0"/>
                                  </p:stCondLst>
                                  <p:iterate type="el" backwards="0">
                                    <p:tmAbs val="0"/>
                                  </p:iterate>
                                  <p:childTnLst>
                                    <p:set>
                                      <p:cBhvr>
                                        <p:cTn id="6" fill="hold"/>
                                        <p:tgtEl>
                                          <p:spTgt spid="215"/>
                                        </p:tgtEl>
                                        <p:attrNameLst>
                                          <p:attrName>style.visibility</p:attrName>
                                        </p:attrNameLst>
                                      </p:cBhvr>
                                      <p:to>
                                        <p:strVal val="visible"/>
                                      </p:to>
                                    </p:set>
                                    <p:anim calcmode="lin" valueType="num">
                                      <p:cBhvr>
                                        <p:cTn id="7" dur="1000" fill="hold"/>
                                        <p:tgtEl>
                                          <p:spTgt spid="215"/>
                                        </p:tgtEl>
                                        <p:attrNameLst>
                                          <p:attrName>ppt_w</p:attrName>
                                        </p:attrNameLst>
                                      </p:cBhvr>
                                      <p:tavLst>
                                        <p:tav tm="0">
                                          <p:val>
                                            <p:fltVal val="0"/>
                                          </p:val>
                                        </p:tav>
                                        <p:tav tm="100000">
                                          <p:val>
                                            <p:strVal val="#ppt_w"/>
                                          </p:val>
                                        </p:tav>
                                      </p:tavLst>
                                    </p:anim>
                                    <p:anim calcmode="lin" valueType="num">
                                      <p:cBhvr>
                                        <p:cTn id="8" dur="1000" fill="hold"/>
                                        <p:tgtEl>
                                          <p:spTgt spid="2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5" grpId="1"/>
    </p:bldLst>
  </p:timing>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19" name="droppedImage.png"/>
          <p:cNvPicPr/>
          <p:nvPr/>
        </p:nvPicPr>
        <p:blipFill>
          <a:blip r:embed="rId3">
            <a:extLst/>
          </a:blip>
          <a:stretch>
            <a:fillRect/>
          </a:stretch>
        </p:blipFill>
        <p:spPr>
          <a:xfrm>
            <a:off x="3048000" y="3302000"/>
            <a:ext cx="7401975" cy="7391400"/>
          </a:xfrm>
          <a:prstGeom prst="rect">
            <a:avLst/>
          </a:prstGeom>
          <a:ln w="12700">
            <a:miter lim="400000"/>
          </a:ln>
        </p:spPr>
      </p:pic>
      <p:sp>
        <p:nvSpPr>
          <p:cNvPr id="220" name="Shape 220"/>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Key Questions</a:t>
            </a:r>
          </a:p>
        </p:txBody>
      </p:sp>
      <p:grpSp>
        <p:nvGrpSpPr>
          <p:cNvPr id="223" name="Group 223"/>
          <p:cNvGrpSpPr/>
          <p:nvPr/>
        </p:nvGrpSpPr>
        <p:grpSpPr>
          <a:xfrm>
            <a:off x="697980" y="215900"/>
            <a:ext cx="11646420" cy="1057143"/>
            <a:chOff x="0" y="0"/>
            <a:chExt cx="11646419" cy="1057142"/>
          </a:xfrm>
        </p:grpSpPr>
        <p:pic>
          <p:nvPicPr>
            <p:cNvPr id="221" name="droppedImage.png"/>
            <p:cNvPicPr/>
            <p:nvPr/>
          </p:nvPicPr>
          <p:blipFill>
            <a:blip r:embed="rId4">
              <a:extLst/>
            </a:blip>
            <a:stretch>
              <a:fillRect/>
            </a:stretch>
          </p:blipFill>
          <p:spPr>
            <a:xfrm>
              <a:off x="10871719" y="0"/>
              <a:ext cx="774701" cy="1057143"/>
            </a:xfrm>
            <a:prstGeom prst="rect">
              <a:avLst/>
            </a:prstGeom>
            <a:ln w="12700" cap="flat">
              <a:noFill/>
              <a:miter lim="400000"/>
            </a:ln>
            <a:effectLst/>
          </p:spPr>
        </p:pic>
        <p:sp>
          <p:nvSpPr>
            <p:cNvPr id="222" name="Shape 222"/>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
        <p:nvSpPr>
          <p:cNvPr id="224" name="Shape 224"/>
          <p:cNvSpPr/>
          <p:nvPr/>
        </p:nvSpPr>
        <p:spPr>
          <a:xfrm>
            <a:off x="3898900" y="1346200"/>
            <a:ext cx="5880100" cy="2717800"/>
          </a:xfrm>
          <a:prstGeom prst="wedgeEllipseCallout">
            <a:avLst>
              <a:gd name="adj1" fmla="val -59979"/>
              <a:gd name="adj2" fmla="val 41352"/>
            </a:avLst>
          </a:prstGeom>
          <a:solidFill>
            <a:srgbClr val="FF8F81"/>
          </a:solidFill>
          <a:ln w="25400">
            <a:solidFill/>
            <a:miter lim="400000"/>
          </a:ln>
          <a:effectLst>
            <a:outerShdw sx="100000" sy="100000" kx="0" ky="0" algn="b" rotWithShape="0" blurRad="76200" dist="50800" dir="54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lnSpc>
                <a:spcPct val="80000"/>
              </a:lnSpc>
              <a:defRPr sz="5300">
                <a:latin typeface="+mj-lt"/>
                <a:ea typeface="+mj-ea"/>
                <a:cs typeface="+mj-cs"/>
                <a:sym typeface="Gill Sans"/>
              </a:defRPr>
            </a:lvl1pPr>
          </a:lstStyle>
          <a:p>
            <a:pPr lvl="0">
              <a:defRPr sz="1800"/>
            </a:pPr>
            <a:r>
              <a:rPr sz="5300"/>
              <a:t>When Can We Ask These Questions?</a:t>
            </a:r>
          </a:p>
        </p:txBody>
      </p:sp>
    </p:spTree>
  </p:cSld>
  <p:clrMapOvr>
    <a:masterClrMapping/>
  </p:clrMapOvr>
  <p:transition spd="slow" advClick="1">
    <p:push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16" presetID="23" grpId="1" fill="hold">
                                  <p:stCondLst>
                                    <p:cond delay="0"/>
                                  </p:stCondLst>
                                  <p:iterate type="el" backwards="0">
                                    <p:tmAbs val="0"/>
                                  </p:iterate>
                                  <p:childTnLst>
                                    <p:set>
                                      <p:cBhvr>
                                        <p:cTn id="6" fill="hold"/>
                                        <p:tgtEl>
                                          <p:spTgt spid="224"/>
                                        </p:tgtEl>
                                        <p:attrNameLst>
                                          <p:attrName>style.visibility</p:attrName>
                                        </p:attrNameLst>
                                      </p:cBhvr>
                                      <p:to>
                                        <p:strVal val="visible"/>
                                      </p:to>
                                    </p:set>
                                    <p:anim calcmode="lin" valueType="num">
                                      <p:cBhvr>
                                        <p:cTn id="7" dur="1000" fill="hold"/>
                                        <p:tgtEl>
                                          <p:spTgt spid="224"/>
                                        </p:tgtEl>
                                        <p:attrNameLst>
                                          <p:attrName>ppt_w</p:attrName>
                                        </p:attrNameLst>
                                      </p:cBhvr>
                                      <p:tavLst>
                                        <p:tav tm="0">
                                          <p:val>
                                            <p:fltVal val="0"/>
                                          </p:val>
                                        </p:tav>
                                        <p:tav tm="100000">
                                          <p:val>
                                            <p:strVal val="#ppt_w"/>
                                          </p:val>
                                        </p:tav>
                                      </p:tavLst>
                                    </p:anim>
                                    <p:anim calcmode="lin" valueType="num">
                                      <p:cBhvr>
                                        <p:cTn id="8" dur="1000" fill="hold"/>
                                        <p:tgtEl>
                                          <p:spTgt spid="22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24" grpId="1"/>
    </p:bldLst>
  </p:timing>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8" name="Shape 228"/>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Part 3</a:t>
            </a:r>
          </a:p>
        </p:txBody>
      </p:sp>
      <p:grpSp>
        <p:nvGrpSpPr>
          <p:cNvPr id="231" name="Group 231"/>
          <p:cNvGrpSpPr/>
          <p:nvPr/>
        </p:nvGrpSpPr>
        <p:grpSpPr>
          <a:xfrm>
            <a:off x="697980" y="215900"/>
            <a:ext cx="11646420" cy="1057143"/>
            <a:chOff x="0" y="0"/>
            <a:chExt cx="11646419" cy="1057142"/>
          </a:xfrm>
        </p:grpSpPr>
        <p:pic>
          <p:nvPicPr>
            <p:cNvPr id="229" name="droppedImage.png"/>
            <p:cNvPicPr/>
            <p:nvPr/>
          </p:nvPicPr>
          <p:blipFill>
            <a:blip r:embed="rId2">
              <a:extLst/>
            </a:blip>
            <a:stretch>
              <a:fillRect/>
            </a:stretch>
          </p:blipFill>
          <p:spPr>
            <a:xfrm>
              <a:off x="10871719" y="0"/>
              <a:ext cx="774701" cy="1057143"/>
            </a:xfrm>
            <a:prstGeom prst="rect">
              <a:avLst/>
            </a:prstGeom>
            <a:ln w="12700" cap="flat">
              <a:noFill/>
              <a:miter lim="400000"/>
            </a:ln>
            <a:effectLst/>
          </p:spPr>
        </p:pic>
        <p:sp>
          <p:nvSpPr>
            <p:cNvPr id="230" name="Shape 230"/>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pic>
        <p:nvPicPr>
          <p:cNvPr id="232" name="droppedImage.png"/>
          <p:cNvPicPr/>
          <p:nvPr/>
        </p:nvPicPr>
        <p:blipFill>
          <a:blip r:embed="rId3">
            <a:extLst/>
          </a:blip>
          <a:stretch>
            <a:fillRect/>
          </a:stretch>
        </p:blipFill>
        <p:spPr>
          <a:xfrm>
            <a:off x="182562" y="1302729"/>
            <a:ext cx="12619038" cy="8463758"/>
          </a:xfrm>
          <a:prstGeom prst="rect">
            <a:avLst/>
          </a:prstGeom>
          <a:ln w="12700">
            <a:miter lim="400000"/>
          </a:ln>
        </p:spPr>
      </p:pic>
      <p:sp>
        <p:nvSpPr>
          <p:cNvPr id="233" name="Shape 233"/>
          <p:cNvSpPr/>
          <p:nvPr/>
        </p:nvSpPr>
        <p:spPr>
          <a:xfrm>
            <a:off x="5448300" y="4965700"/>
            <a:ext cx="4762500" cy="29083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ctr" defTabSz="584200">
              <a:defRPr sz="6000">
                <a:latin typeface="Gill Sans Light"/>
                <a:ea typeface="Gill Sans Light"/>
                <a:cs typeface="Gill Sans Light"/>
                <a:sym typeface="Gill Sans Light"/>
              </a:defRPr>
            </a:lvl1pPr>
          </a:lstStyle>
          <a:p>
            <a:pPr lvl="0">
              <a:defRPr sz="1800"/>
            </a:pPr>
            <a:r>
              <a:rPr sz="6000"/>
              <a:t>Activity Time!</a:t>
            </a:r>
          </a:p>
        </p:txBody>
      </p:sp>
    </p:spTree>
  </p:cSld>
  <p:clrMapOvr>
    <a:masterClrMapping/>
  </p:clrMapOvr>
  <p:transition spd="slow" advClick="1">
    <p:push dir="l"/>
  </p:transition>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5" name="Shape 235"/>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Example Activity</a:t>
            </a:r>
          </a:p>
        </p:txBody>
      </p:sp>
      <p:grpSp>
        <p:nvGrpSpPr>
          <p:cNvPr id="238" name="Group 238"/>
          <p:cNvGrpSpPr/>
          <p:nvPr/>
        </p:nvGrpSpPr>
        <p:grpSpPr>
          <a:xfrm>
            <a:off x="697980" y="215900"/>
            <a:ext cx="11646420" cy="1057143"/>
            <a:chOff x="0" y="0"/>
            <a:chExt cx="11646419" cy="1057142"/>
          </a:xfrm>
        </p:grpSpPr>
        <p:pic>
          <p:nvPicPr>
            <p:cNvPr id="236" name="droppedImage.png"/>
            <p:cNvPicPr/>
            <p:nvPr/>
          </p:nvPicPr>
          <p:blipFill>
            <a:blip r:embed="rId2">
              <a:extLst/>
            </a:blip>
            <a:stretch>
              <a:fillRect/>
            </a:stretch>
          </p:blipFill>
          <p:spPr>
            <a:xfrm>
              <a:off x="10871719" y="0"/>
              <a:ext cx="774701" cy="1057143"/>
            </a:xfrm>
            <a:prstGeom prst="rect">
              <a:avLst/>
            </a:prstGeom>
            <a:ln w="12700" cap="flat">
              <a:noFill/>
              <a:miter lim="400000"/>
            </a:ln>
            <a:effectLst/>
          </p:spPr>
        </p:pic>
        <p:sp>
          <p:nvSpPr>
            <p:cNvPr id="237" name="Shape 237"/>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pic>
        <p:nvPicPr>
          <p:cNvPr id="239" name="droppedImage.tiff"/>
          <p:cNvPicPr/>
          <p:nvPr/>
        </p:nvPicPr>
        <p:blipFill>
          <a:blip r:embed="rId3">
            <a:extLst/>
          </a:blip>
          <a:stretch>
            <a:fillRect/>
          </a:stretch>
        </p:blipFill>
        <p:spPr>
          <a:xfrm>
            <a:off x="9202623" y="6031666"/>
            <a:ext cx="2890901" cy="3290293"/>
          </a:xfrm>
          <a:prstGeom prst="rect">
            <a:avLst/>
          </a:prstGeom>
          <a:ln w="12700">
            <a:miter lim="400000"/>
          </a:ln>
        </p:spPr>
      </p:pic>
      <p:sp>
        <p:nvSpPr>
          <p:cNvPr id="240" name="Shape 240"/>
          <p:cNvSpPr/>
          <p:nvPr/>
        </p:nvSpPr>
        <p:spPr>
          <a:xfrm>
            <a:off x="673100" y="1555750"/>
            <a:ext cx="11645900" cy="4876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marR="457200" algn="just">
              <a:defRPr sz="1800"/>
            </a:pPr>
            <a:r>
              <a:rPr b="1" sz="2400">
                <a:latin typeface="Helvetica Neue"/>
                <a:ea typeface="Helvetica Neue"/>
                <a:cs typeface="Helvetica Neue"/>
                <a:sym typeface="Helvetica Neue"/>
              </a:rPr>
              <a:t>A new fertilizer (BetterPlant) has been developed that claims to increase the average tomato crop yield over that of an existing fertilizer (RapidGro).  </a:t>
            </a:r>
            <a:endParaRPr b="1" sz="2400">
              <a:latin typeface="Helvetica Neue"/>
              <a:ea typeface="Helvetica Neue"/>
              <a:cs typeface="Helvetica Neue"/>
              <a:sym typeface="Helvetica Neue"/>
            </a:endParaRPr>
          </a:p>
          <a:p>
            <a:pPr lvl="0" marR="457200" algn="just">
              <a:defRPr sz="1800"/>
            </a:pPr>
            <a:endParaRPr sz="2400">
              <a:latin typeface="Helvetica Neue"/>
              <a:ea typeface="Helvetica Neue"/>
              <a:cs typeface="Helvetica Neue"/>
              <a:sym typeface="Helvetica Neue"/>
            </a:endParaRPr>
          </a:p>
          <a:p>
            <a:pPr lvl="0" marR="457200" algn="just">
              <a:defRPr sz="1800"/>
            </a:pPr>
            <a:r>
              <a:rPr sz="2400">
                <a:latin typeface="Helvetica Neue"/>
                <a:ea typeface="Helvetica Neue"/>
                <a:cs typeface="Helvetica Neue"/>
                <a:sym typeface="Helvetica Neue"/>
              </a:rPr>
              <a:t>To test this claim, a randomized experiment is designed in which tomatoes are planted in 11 plots.  </a:t>
            </a:r>
            <a:endParaRPr sz="2400">
              <a:latin typeface="Helvetica Neue"/>
              <a:ea typeface="Helvetica Neue"/>
              <a:cs typeface="Helvetica Neue"/>
              <a:sym typeface="Helvetica Neue"/>
            </a:endParaRPr>
          </a:p>
          <a:p>
            <a:pPr lvl="0" marR="457200" algn="just">
              <a:defRPr sz="1800"/>
            </a:pPr>
            <a:endParaRPr sz="2400">
              <a:latin typeface="Helvetica Neue"/>
              <a:ea typeface="Helvetica Neue"/>
              <a:cs typeface="Helvetica Neue"/>
              <a:sym typeface="Helvetica Neue"/>
            </a:endParaRPr>
          </a:p>
          <a:p>
            <a:pPr lvl="0" marR="457200" algn="just">
              <a:defRPr sz="1800"/>
            </a:pPr>
            <a:r>
              <a:rPr sz="2400">
                <a:latin typeface="Helvetica Neue"/>
                <a:ea typeface="Helvetica Neue"/>
                <a:cs typeface="Helvetica Neue"/>
                <a:sym typeface="Helvetica Neue"/>
              </a:rPr>
              <a:t>The new fertilizer (B) is applied to 6 randomly chosen plots and old fertilizer (R) is applied to 5 randomly chosen plots.  </a:t>
            </a:r>
            <a:endParaRPr sz="2400">
              <a:latin typeface="Helvetica Neue"/>
              <a:ea typeface="Helvetica Neue"/>
              <a:cs typeface="Helvetica Neue"/>
              <a:sym typeface="Helvetica Neue"/>
            </a:endParaRPr>
          </a:p>
          <a:p>
            <a:pPr lvl="0" marR="457200" algn="just">
              <a:defRPr sz="1800"/>
            </a:pPr>
            <a:endParaRPr sz="2400">
              <a:latin typeface="Helvetica Neue"/>
              <a:ea typeface="Helvetica Neue"/>
              <a:cs typeface="Helvetica Neue"/>
              <a:sym typeface="Helvetica Neue"/>
            </a:endParaRPr>
          </a:p>
          <a:p>
            <a:pPr lvl="0" marR="457200" algn="just">
              <a:defRPr sz="1800"/>
            </a:pPr>
            <a:r>
              <a:rPr sz="2400">
                <a:latin typeface="Helvetica Neue"/>
                <a:ea typeface="Helvetica Neue"/>
                <a:cs typeface="Helvetica Neue"/>
                <a:sym typeface="Helvetica Neue"/>
              </a:rPr>
              <a:t>Upon harvesting, the yield of each plot is measured (in lbs.) and the average yield for the plots treated with the new fertilizer is compared to the average yield of those treated with the old fertilizer.</a:t>
            </a:r>
            <a:endParaRPr sz="2400">
              <a:latin typeface="Helvetica Neue"/>
              <a:ea typeface="Helvetica Neue"/>
              <a:cs typeface="Helvetica Neue"/>
              <a:sym typeface="Helvetica Neue"/>
            </a:endParaRPr>
          </a:p>
        </p:txBody>
      </p:sp>
      <p:sp>
        <p:nvSpPr>
          <p:cNvPr id="241" name="Shape 241"/>
          <p:cNvSpPr/>
          <p:nvPr/>
        </p:nvSpPr>
        <p:spPr>
          <a:xfrm>
            <a:off x="685800" y="6743700"/>
            <a:ext cx="1028700" cy="1028700"/>
          </a:xfrm>
          <a:prstGeom prst="roundRect">
            <a:avLst>
              <a:gd name="adj" fmla="val 18519"/>
            </a:avLst>
          </a:prstGeom>
          <a:blipFill>
            <a:blip r:embed="rId4"/>
          </a:blipFill>
          <a:ln w="25400">
            <a:solidFill/>
            <a:miter lim="400000"/>
          </a:ln>
          <a:effectLst>
            <a:outerShdw sx="100000" sy="100000" kx="0" ky="0" algn="b" rotWithShape="0" blurRad="38100" dist="63500" dir="27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a:t>
            </a:r>
          </a:p>
        </p:txBody>
      </p:sp>
      <p:sp>
        <p:nvSpPr>
          <p:cNvPr id="242" name="Shape 242"/>
          <p:cNvSpPr/>
          <p:nvPr/>
        </p:nvSpPr>
        <p:spPr>
          <a:xfrm>
            <a:off x="1905000" y="6743700"/>
            <a:ext cx="1028700" cy="1028700"/>
          </a:xfrm>
          <a:prstGeom prst="roundRect">
            <a:avLst>
              <a:gd name="adj" fmla="val 18519"/>
            </a:avLst>
          </a:prstGeom>
          <a:blipFill>
            <a:blip r:embed="rId4"/>
          </a:blipFill>
          <a:ln w="25400">
            <a:solidFill/>
            <a:miter lim="400000"/>
          </a:ln>
          <a:effectLst>
            <a:outerShdw sx="100000" sy="100000" kx="0" ky="0" algn="b" rotWithShape="0" blurRad="38100" dist="63500" dir="27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a:t>
            </a:r>
          </a:p>
        </p:txBody>
      </p:sp>
      <p:sp>
        <p:nvSpPr>
          <p:cNvPr id="243" name="Shape 243"/>
          <p:cNvSpPr/>
          <p:nvPr/>
        </p:nvSpPr>
        <p:spPr>
          <a:xfrm>
            <a:off x="3124200" y="6743700"/>
            <a:ext cx="1028700" cy="1028700"/>
          </a:xfrm>
          <a:prstGeom prst="roundRect">
            <a:avLst>
              <a:gd name="adj" fmla="val 18519"/>
            </a:avLst>
          </a:prstGeom>
          <a:blipFill>
            <a:blip r:embed="rId4"/>
          </a:blipFill>
          <a:ln w="25400">
            <a:solidFill/>
            <a:miter lim="400000"/>
          </a:ln>
          <a:effectLst>
            <a:outerShdw sx="100000" sy="100000" kx="0" ky="0" algn="b" rotWithShape="0" blurRad="38100" dist="63500" dir="27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3</a:t>
            </a:r>
          </a:p>
        </p:txBody>
      </p:sp>
      <p:sp>
        <p:nvSpPr>
          <p:cNvPr id="244" name="Shape 244"/>
          <p:cNvSpPr/>
          <p:nvPr/>
        </p:nvSpPr>
        <p:spPr>
          <a:xfrm>
            <a:off x="4343400" y="6743700"/>
            <a:ext cx="1028700" cy="1028700"/>
          </a:xfrm>
          <a:prstGeom prst="roundRect">
            <a:avLst>
              <a:gd name="adj" fmla="val 18519"/>
            </a:avLst>
          </a:prstGeom>
          <a:blipFill>
            <a:blip r:embed="rId4"/>
          </a:blipFill>
          <a:ln w="25400">
            <a:solidFill/>
            <a:miter lim="400000"/>
          </a:ln>
          <a:effectLst>
            <a:outerShdw sx="100000" sy="100000" kx="0" ky="0" algn="b" rotWithShape="0" blurRad="38100" dist="63500" dir="27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4</a:t>
            </a:r>
          </a:p>
        </p:txBody>
      </p:sp>
      <p:sp>
        <p:nvSpPr>
          <p:cNvPr id="245" name="Shape 245"/>
          <p:cNvSpPr/>
          <p:nvPr/>
        </p:nvSpPr>
        <p:spPr>
          <a:xfrm>
            <a:off x="5562600" y="6743700"/>
            <a:ext cx="1028700" cy="1028700"/>
          </a:xfrm>
          <a:prstGeom prst="roundRect">
            <a:avLst>
              <a:gd name="adj" fmla="val 18519"/>
            </a:avLst>
          </a:prstGeom>
          <a:blipFill>
            <a:blip r:embed="rId4"/>
          </a:blipFill>
          <a:ln w="25400">
            <a:solidFill/>
            <a:miter lim="400000"/>
          </a:ln>
          <a:effectLst>
            <a:outerShdw sx="100000" sy="100000" kx="0" ky="0" algn="b" rotWithShape="0" blurRad="38100" dist="63500" dir="27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5</a:t>
            </a:r>
          </a:p>
        </p:txBody>
      </p:sp>
      <p:sp>
        <p:nvSpPr>
          <p:cNvPr id="246" name="Shape 246"/>
          <p:cNvSpPr/>
          <p:nvPr/>
        </p:nvSpPr>
        <p:spPr>
          <a:xfrm>
            <a:off x="6781800" y="6743700"/>
            <a:ext cx="1028700" cy="1028700"/>
          </a:xfrm>
          <a:prstGeom prst="roundRect">
            <a:avLst>
              <a:gd name="adj" fmla="val 18519"/>
            </a:avLst>
          </a:prstGeom>
          <a:blipFill>
            <a:blip r:embed="rId4"/>
          </a:blipFill>
          <a:ln w="25400">
            <a:solidFill/>
            <a:miter lim="400000"/>
          </a:ln>
          <a:effectLst>
            <a:outerShdw sx="100000" sy="100000" kx="0" ky="0" algn="b" rotWithShape="0" blurRad="38100" dist="63500" dir="27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6</a:t>
            </a:r>
          </a:p>
        </p:txBody>
      </p:sp>
      <p:sp>
        <p:nvSpPr>
          <p:cNvPr id="247" name="Shape 247"/>
          <p:cNvSpPr/>
          <p:nvPr/>
        </p:nvSpPr>
        <p:spPr>
          <a:xfrm>
            <a:off x="685800" y="7937500"/>
            <a:ext cx="1028700" cy="1028700"/>
          </a:xfrm>
          <a:prstGeom prst="roundRect">
            <a:avLst>
              <a:gd name="adj" fmla="val 18519"/>
            </a:avLst>
          </a:prstGeom>
          <a:blipFill>
            <a:blip r:embed="rId4"/>
          </a:blipFill>
          <a:ln w="25400">
            <a:solidFill/>
            <a:miter lim="400000"/>
          </a:ln>
          <a:effectLst>
            <a:outerShdw sx="100000" sy="100000" kx="0" ky="0" algn="b" rotWithShape="0" blurRad="38100" dist="63500" dir="27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7</a:t>
            </a:r>
          </a:p>
        </p:txBody>
      </p:sp>
      <p:sp>
        <p:nvSpPr>
          <p:cNvPr id="248" name="Shape 248"/>
          <p:cNvSpPr/>
          <p:nvPr/>
        </p:nvSpPr>
        <p:spPr>
          <a:xfrm>
            <a:off x="1905000" y="7937500"/>
            <a:ext cx="1028700" cy="1028700"/>
          </a:xfrm>
          <a:prstGeom prst="roundRect">
            <a:avLst>
              <a:gd name="adj" fmla="val 18519"/>
            </a:avLst>
          </a:prstGeom>
          <a:blipFill>
            <a:blip r:embed="rId4"/>
          </a:blipFill>
          <a:ln w="25400">
            <a:solidFill/>
            <a:miter lim="400000"/>
          </a:ln>
          <a:effectLst>
            <a:outerShdw sx="100000" sy="100000" kx="0" ky="0" algn="b" rotWithShape="0" blurRad="38100" dist="63500" dir="27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8</a:t>
            </a:r>
          </a:p>
        </p:txBody>
      </p:sp>
      <p:sp>
        <p:nvSpPr>
          <p:cNvPr id="249" name="Shape 249"/>
          <p:cNvSpPr/>
          <p:nvPr/>
        </p:nvSpPr>
        <p:spPr>
          <a:xfrm>
            <a:off x="3124200" y="7937500"/>
            <a:ext cx="1028700" cy="1028700"/>
          </a:xfrm>
          <a:prstGeom prst="roundRect">
            <a:avLst>
              <a:gd name="adj" fmla="val 18519"/>
            </a:avLst>
          </a:prstGeom>
          <a:blipFill>
            <a:blip r:embed="rId4"/>
          </a:blipFill>
          <a:ln w="25400">
            <a:solidFill/>
            <a:miter lim="400000"/>
          </a:ln>
          <a:effectLst>
            <a:outerShdw sx="100000" sy="100000" kx="0" ky="0" algn="b" rotWithShape="0" blurRad="38100" dist="63500" dir="27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9</a:t>
            </a:r>
          </a:p>
        </p:txBody>
      </p:sp>
      <p:sp>
        <p:nvSpPr>
          <p:cNvPr id="250" name="Shape 250"/>
          <p:cNvSpPr/>
          <p:nvPr/>
        </p:nvSpPr>
        <p:spPr>
          <a:xfrm>
            <a:off x="4343400" y="7937500"/>
            <a:ext cx="1028700" cy="1028700"/>
          </a:xfrm>
          <a:prstGeom prst="roundRect">
            <a:avLst>
              <a:gd name="adj" fmla="val 18519"/>
            </a:avLst>
          </a:prstGeom>
          <a:blipFill>
            <a:blip r:embed="rId4"/>
          </a:blipFill>
          <a:ln w="25400">
            <a:solidFill/>
            <a:miter lim="400000"/>
          </a:ln>
          <a:effectLst>
            <a:outerShdw sx="100000" sy="100000" kx="0" ky="0" algn="b" rotWithShape="0" blurRad="38100" dist="63500" dir="27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10</a:t>
            </a:r>
          </a:p>
        </p:txBody>
      </p:sp>
      <p:sp>
        <p:nvSpPr>
          <p:cNvPr id="251" name="Shape 251"/>
          <p:cNvSpPr/>
          <p:nvPr/>
        </p:nvSpPr>
        <p:spPr>
          <a:xfrm>
            <a:off x="5562600" y="7937500"/>
            <a:ext cx="1028700" cy="1028700"/>
          </a:xfrm>
          <a:prstGeom prst="roundRect">
            <a:avLst>
              <a:gd name="adj" fmla="val 18519"/>
            </a:avLst>
          </a:prstGeom>
          <a:blipFill>
            <a:blip r:embed="rId4"/>
          </a:blipFill>
          <a:ln w="25400">
            <a:solidFill/>
            <a:miter lim="400000"/>
          </a:ln>
          <a:effectLst>
            <a:outerShdw sx="100000" sy="100000" kx="0" ky="0" algn="b" rotWithShape="0" blurRad="38100" dist="63500" dir="27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11</a:t>
            </a:r>
          </a:p>
        </p:txBody>
      </p:sp>
    </p:spTree>
  </p:cSld>
  <p:clrMapOvr>
    <a:masterClrMapping/>
  </p:clrMapOvr>
  <p:transition spd="slow" advClick="1">
    <p:push dir="l"/>
  </p:transition>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3" name="droppedImage.pdf"/>
          <p:cNvPicPr/>
          <p:nvPr/>
        </p:nvPicPr>
        <p:blipFill>
          <a:blip r:embed="rId2">
            <a:extLst/>
          </a:blip>
          <a:stretch>
            <a:fillRect/>
          </a:stretch>
        </p:blipFill>
        <p:spPr>
          <a:xfrm>
            <a:off x="0" y="0"/>
            <a:ext cx="13004801" cy="9753601"/>
          </a:xfrm>
          <a:prstGeom prst="rect">
            <a:avLst/>
          </a:prstGeom>
          <a:ln w="12700">
            <a:miter lim="400000"/>
          </a:ln>
        </p:spPr>
      </p:pic>
    </p:spTree>
  </p:cSld>
  <p:clrMapOvr>
    <a:masterClrMapping/>
  </p:clrMapOvr>
  <p:transition spd="slow" advClick="1">
    <p:dissolve/>
  </p:transition>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3" name="Shape 253"/>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Example Activity</a:t>
            </a:r>
          </a:p>
        </p:txBody>
      </p:sp>
      <p:grpSp>
        <p:nvGrpSpPr>
          <p:cNvPr id="256" name="Group 256"/>
          <p:cNvGrpSpPr/>
          <p:nvPr/>
        </p:nvGrpSpPr>
        <p:grpSpPr>
          <a:xfrm>
            <a:off x="697980" y="215900"/>
            <a:ext cx="11646420" cy="1057143"/>
            <a:chOff x="0" y="0"/>
            <a:chExt cx="11646419" cy="1057142"/>
          </a:xfrm>
        </p:grpSpPr>
        <p:pic>
          <p:nvPicPr>
            <p:cNvPr id="254" name="droppedImage.png"/>
            <p:cNvPicPr/>
            <p:nvPr/>
          </p:nvPicPr>
          <p:blipFill>
            <a:blip r:embed="rId2">
              <a:extLst/>
            </a:blip>
            <a:stretch>
              <a:fillRect/>
            </a:stretch>
          </p:blipFill>
          <p:spPr>
            <a:xfrm>
              <a:off x="10871719" y="0"/>
              <a:ext cx="774701" cy="1057143"/>
            </a:xfrm>
            <a:prstGeom prst="rect">
              <a:avLst/>
            </a:prstGeom>
            <a:ln w="12700" cap="flat">
              <a:noFill/>
              <a:miter lim="400000"/>
            </a:ln>
            <a:effectLst/>
          </p:spPr>
        </p:pic>
        <p:sp>
          <p:nvSpPr>
            <p:cNvPr id="255" name="Shape 255"/>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
        <p:nvSpPr>
          <p:cNvPr id="257" name="Shape 257"/>
          <p:cNvSpPr/>
          <p:nvPr/>
        </p:nvSpPr>
        <p:spPr>
          <a:xfrm>
            <a:off x="965200" y="2298700"/>
            <a:ext cx="1422400" cy="1397000"/>
          </a:xfrm>
          <a:prstGeom prst="roundRect">
            <a:avLst>
              <a:gd name="adj" fmla="val 13636"/>
            </a:avLst>
          </a:prstGeom>
          <a:solidFill>
            <a:srgbClr val="FF2600"/>
          </a:solidFill>
          <a:ln w="25400">
            <a:solidFill/>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29.9</a:t>
            </a:r>
          </a:p>
        </p:txBody>
      </p:sp>
      <p:sp>
        <p:nvSpPr>
          <p:cNvPr id="258" name="Shape 258"/>
          <p:cNvSpPr/>
          <p:nvPr/>
        </p:nvSpPr>
        <p:spPr>
          <a:xfrm>
            <a:off x="2895600" y="2298700"/>
            <a:ext cx="1422400" cy="1397000"/>
          </a:xfrm>
          <a:prstGeom prst="roundRect">
            <a:avLst>
              <a:gd name="adj" fmla="val 13636"/>
            </a:avLst>
          </a:prstGeom>
          <a:solidFill>
            <a:srgbClr val="FF2600"/>
          </a:solidFill>
          <a:ln w="25400">
            <a:solidFill/>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11.4</a:t>
            </a:r>
          </a:p>
        </p:txBody>
      </p:sp>
      <p:sp>
        <p:nvSpPr>
          <p:cNvPr id="259" name="Shape 259"/>
          <p:cNvSpPr/>
          <p:nvPr/>
        </p:nvSpPr>
        <p:spPr>
          <a:xfrm>
            <a:off x="4826000" y="2298700"/>
            <a:ext cx="1422400" cy="1397000"/>
          </a:xfrm>
          <a:prstGeom prst="roundRect">
            <a:avLst>
              <a:gd name="adj" fmla="val 13636"/>
            </a:avLst>
          </a:prstGeom>
          <a:solidFill/>
          <a:ln w="25400">
            <a:solidFill/>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26.6</a:t>
            </a:r>
          </a:p>
        </p:txBody>
      </p:sp>
      <p:sp>
        <p:nvSpPr>
          <p:cNvPr id="260" name="Shape 260"/>
          <p:cNvSpPr/>
          <p:nvPr/>
        </p:nvSpPr>
        <p:spPr>
          <a:xfrm>
            <a:off x="6756400" y="2298700"/>
            <a:ext cx="1422400" cy="1397000"/>
          </a:xfrm>
          <a:prstGeom prst="roundRect">
            <a:avLst>
              <a:gd name="adj" fmla="val 13636"/>
            </a:avLst>
          </a:prstGeom>
          <a:solidFill/>
          <a:ln w="25400">
            <a:solidFill/>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23.7</a:t>
            </a:r>
          </a:p>
        </p:txBody>
      </p:sp>
      <p:sp>
        <p:nvSpPr>
          <p:cNvPr id="261" name="Shape 261"/>
          <p:cNvSpPr/>
          <p:nvPr/>
        </p:nvSpPr>
        <p:spPr>
          <a:xfrm>
            <a:off x="8686800" y="2298700"/>
            <a:ext cx="1422400" cy="1397000"/>
          </a:xfrm>
          <a:prstGeom prst="roundRect">
            <a:avLst>
              <a:gd name="adj" fmla="val 13636"/>
            </a:avLst>
          </a:prstGeom>
          <a:solidFill>
            <a:srgbClr val="FF2600"/>
          </a:solidFill>
          <a:ln w="25400">
            <a:solidFill/>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25.3</a:t>
            </a:r>
          </a:p>
        </p:txBody>
      </p:sp>
      <p:sp>
        <p:nvSpPr>
          <p:cNvPr id="262" name="Shape 262"/>
          <p:cNvSpPr/>
          <p:nvPr/>
        </p:nvSpPr>
        <p:spPr>
          <a:xfrm>
            <a:off x="10617200" y="2298700"/>
            <a:ext cx="1422400" cy="1397000"/>
          </a:xfrm>
          <a:prstGeom prst="roundRect">
            <a:avLst>
              <a:gd name="adj" fmla="val 13636"/>
            </a:avLst>
          </a:prstGeom>
          <a:solidFill/>
          <a:ln w="25400">
            <a:solidFill/>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28.5</a:t>
            </a:r>
          </a:p>
        </p:txBody>
      </p:sp>
      <p:sp>
        <p:nvSpPr>
          <p:cNvPr id="263" name="Shape 263"/>
          <p:cNvSpPr/>
          <p:nvPr/>
        </p:nvSpPr>
        <p:spPr>
          <a:xfrm>
            <a:off x="965200" y="4127500"/>
            <a:ext cx="1422400" cy="1397000"/>
          </a:xfrm>
          <a:prstGeom prst="roundRect">
            <a:avLst>
              <a:gd name="adj" fmla="val 13636"/>
            </a:avLst>
          </a:prstGeom>
          <a:solidFill/>
          <a:ln w="25400">
            <a:solidFill/>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14.2</a:t>
            </a:r>
          </a:p>
        </p:txBody>
      </p:sp>
      <p:sp>
        <p:nvSpPr>
          <p:cNvPr id="264" name="Shape 264"/>
          <p:cNvSpPr/>
          <p:nvPr/>
        </p:nvSpPr>
        <p:spPr>
          <a:xfrm>
            <a:off x="2895600" y="4127500"/>
            <a:ext cx="1422400" cy="1397000"/>
          </a:xfrm>
          <a:prstGeom prst="roundRect">
            <a:avLst>
              <a:gd name="adj" fmla="val 13636"/>
            </a:avLst>
          </a:prstGeom>
          <a:solidFill/>
          <a:ln w="25400">
            <a:solidFill/>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17.9</a:t>
            </a:r>
          </a:p>
        </p:txBody>
      </p:sp>
      <p:sp>
        <p:nvSpPr>
          <p:cNvPr id="265" name="Shape 265"/>
          <p:cNvSpPr/>
          <p:nvPr/>
        </p:nvSpPr>
        <p:spPr>
          <a:xfrm>
            <a:off x="4826000" y="4127500"/>
            <a:ext cx="1422400" cy="1397000"/>
          </a:xfrm>
          <a:prstGeom prst="roundRect">
            <a:avLst>
              <a:gd name="adj" fmla="val 13636"/>
            </a:avLst>
          </a:prstGeom>
          <a:solidFill>
            <a:srgbClr val="FF2600"/>
          </a:solidFill>
          <a:ln w="25400">
            <a:solidFill/>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16.5</a:t>
            </a:r>
          </a:p>
        </p:txBody>
      </p:sp>
      <p:sp>
        <p:nvSpPr>
          <p:cNvPr id="266" name="Shape 266"/>
          <p:cNvSpPr/>
          <p:nvPr/>
        </p:nvSpPr>
        <p:spPr>
          <a:xfrm>
            <a:off x="6756400" y="4127500"/>
            <a:ext cx="1422400" cy="1397000"/>
          </a:xfrm>
          <a:prstGeom prst="roundRect">
            <a:avLst>
              <a:gd name="adj" fmla="val 13636"/>
            </a:avLst>
          </a:prstGeom>
          <a:solidFill>
            <a:srgbClr val="FF2600"/>
          </a:solidFill>
          <a:ln w="25400">
            <a:solidFill/>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21.1</a:t>
            </a:r>
          </a:p>
        </p:txBody>
      </p:sp>
      <p:sp>
        <p:nvSpPr>
          <p:cNvPr id="267" name="Shape 267"/>
          <p:cNvSpPr/>
          <p:nvPr/>
        </p:nvSpPr>
        <p:spPr>
          <a:xfrm>
            <a:off x="8686800" y="4127500"/>
            <a:ext cx="1422400" cy="1397000"/>
          </a:xfrm>
          <a:prstGeom prst="roundRect">
            <a:avLst>
              <a:gd name="adj" fmla="val 13636"/>
            </a:avLst>
          </a:prstGeom>
          <a:solidFill/>
          <a:ln w="25400">
            <a:solidFill/>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24.3</a:t>
            </a:r>
          </a:p>
        </p:txBody>
      </p:sp>
      <p:sp>
        <p:nvSpPr>
          <p:cNvPr id="268" name="Shape 268"/>
          <p:cNvSpPr/>
          <p:nvPr/>
        </p:nvSpPr>
        <p:spPr>
          <a:xfrm>
            <a:off x="1041400" y="7785100"/>
            <a:ext cx="635000" cy="635000"/>
          </a:xfrm>
          <a:prstGeom prst="roundRect">
            <a:avLst>
              <a:gd name="adj" fmla="val 30000"/>
            </a:avLst>
          </a:prstGeom>
          <a:solidFill>
            <a:srgbClr val="FF2600"/>
          </a:solidFill>
          <a:ln w="25400">
            <a:solidFill/>
            <a:miter lim="400000"/>
          </a:ln>
          <a:effectLst>
            <a:outerShdw sx="100000" sy="100000" kx="0" ky="0" algn="b" rotWithShape="0" blurRad="25400" dist="63500" dir="2700000">
              <a:srgbClr val="000000">
                <a:alpha val="75000"/>
              </a:srgbClr>
            </a:outerShdw>
          </a:effectLst>
        </p:spPr>
        <p:txBody>
          <a:bodyPr lIns="0" tIns="0" rIns="0" bIns="0" anchor="ctr"/>
          <a:lstStyle/>
          <a:p>
            <a:pPr lvl="0"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pPr>
          </a:p>
        </p:txBody>
      </p:sp>
      <p:sp>
        <p:nvSpPr>
          <p:cNvPr id="269" name="Shape 269"/>
          <p:cNvSpPr/>
          <p:nvPr/>
        </p:nvSpPr>
        <p:spPr>
          <a:xfrm>
            <a:off x="1041400" y="6718300"/>
            <a:ext cx="635000" cy="635000"/>
          </a:xfrm>
          <a:prstGeom prst="roundRect">
            <a:avLst>
              <a:gd name="adj" fmla="val 30000"/>
            </a:avLst>
          </a:prstGeom>
          <a:solidFill/>
          <a:ln w="25400">
            <a:solidFill/>
            <a:miter lim="400000"/>
          </a:ln>
          <a:effectLst>
            <a:outerShdw sx="100000" sy="100000" kx="0" ky="0" algn="b" rotWithShape="0" blurRad="25400" dist="63500" dir="2700000">
              <a:srgbClr val="000000">
                <a:alpha val="75000"/>
              </a:srgbClr>
            </a:outerShdw>
          </a:effectLst>
        </p:spPr>
        <p:txBody>
          <a:bodyPr lIns="0" tIns="0" rIns="0" bIns="0" anchor="ctr"/>
          <a:lstStyle/>
          <a:p>
            <a:pPr lvl="0"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pPr>
          </a:p>
        </p:txBody>
      </p:sp>
      <p:sp>
        <p:nvSpPr>
          <p:cNvPr id="270" name="Shape 270"/>
          <p:cNvSpPr/>
          <p:nvPr/>
        </p:nvSpPr>
        <p:spPr>
          <a:xfrm>
            <a:off x="1955800" y="6629400"/>
            <a:ext cx="6859328" cy="812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584200">
              <a:spcBef>
                <a:spcPts val="2500"/>
              </a:spcBef>
              <a:buClr>
                <a:srgbClr val="00C45D"/>
              </a:buClr>
              <a:buFont typeface="Calibri"/>
              <a:defRPr sz="4900">
                <a:latin typeface="+mj-lt"/>
                <a:ea typeface="+mj-ea"/>
                <a:cs typeface="+mj-cs"/>
                <a:sym typeface="Gill Sans"/>
              </a:defRPr>
            </a:lvl1pPr>
          </a:lstStyle>
          <a:p>
            <a:pPr lvl="0">
              <a:defRPr sz="1800"/>
            </a:pPr>
            <a:r>
              <a:rPr sz="4900"/>
              <a:t>Mean Yield 2 (BetterPlant):</a:t>
            </a:r>
          </a:p>
        </p:txBody>
      </p:sp>
      <p:sp>
        <p:nvSpPr>
          <p:cNvPr id="271" name="Shape 271"/>
          <p:cNvSpPr/>
          <p:nvPr/>
        </p:nvSpPr>
        <p:spPr>
          <a:xfrm>
            <a:off x="1955800" y="7696200"/>
            <a:ext cx="6449424" cy="812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584200">
              <a:spcBef>
                <a:spcPts val="2500"/>
              </a:spcBef>
              <a:buClr>
                <a:srgbClr val="00C45D"/>
              </a:buClr>
              <a:buFont typeface="Calibri"/>
              <a:defRPr sz="4900">
                <a:latin typeface="+mj-lt"/>
                <a:ea typeface="+mj-ea"/>
                <a:cs typeface="+mj-cs"/>
                <a:sym typeface="Gill Sans"/>
              </a:defRPr>
            </a:lvl1pPr>
          </a:lstStyle>
          <a:p>
            <a:pPr lvl="0">
              <a:defRPr sz="1800"/>
            </a:pPr>
            <a:r>
              <a:rPr sz="4900"/>
              <a:t>Mean Yield 1 (RapidGro):</a:t>
            </a:r>
          </a:p>
        </p:txBody>
      </p:sp>
      <p:sp>
        <p:nvSpPr>
          <p:cNvPr id="272" name="Shape 272"/>
          <p:cNvSpPr/>
          <p:nvPr/>
        </p:nvSpPr>
        <p:spPr>
          <a:xfrm>
            <a:off x="9283700" y="6629400"/>
            <a:ext cx="2355249" cy="812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584200">
              <a:spcBef>
                <a:spcPts val="2500"/>
              </a:spcBef>
              <a:buClr>
                <a:srgbClr val="00C45D"/>
              </a:buClr>
              <a:buFont typeface="Calibri"/>
              <a:defRPr sz="4900">
                <a:latin typeface="+mj-lt"/>
                <a:ea typeface="+mj-ea"/>
                <a:cs typeface="+mj-cs"/>
                <a:sym typeface="Gill Sans"/>
              </a:defRPr>
            </a:lvl1pPr>
          </a:lstStyle>
          <a:p>
            <a:pPr lvl="0">
              <a:defRPr sz="1800"/>
            </a:pPr>
            <a:r>
              <a:rPr sz="4900"/>
              <a:t>22.53 lbs</a:t>
            </a:r>
          </a:p>
        </p:txBody>
      </p:sp>
      <p:sp>
        <p:nvSpPr>
          <p:cNvPr id="273" name="Shape 273"/>
          <p:cNvSpPr/>
          <p:nvPr/>
        </p:nvSpPr>
        <p:spPr>
          <a:xfrm>
            <a:off x="9283700" y="7696200"/>
            <a:ext cx="2355249" cy="812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584200">
              <a:spcBef>
                <a:spcPts val="2500"/>
              </a:spcBef>
              <a:buClr>
                <a:srgbClr val="00C45D"/>
              </a:buClr>
              <a:buFont typeface="Calibri"/>
              <a:defRPr sz="4900">
                <a:latin typeface="+mj-lt"/>
                <a:ea typeface="+mj-ea"/>
                <a:cs typeface="+mj-cs"/>
                <a:sym typeface="Gill Sans"/>
              </a:defRPr>
            </a:lvl1pPr>
          </a:lstStyle>
          <a:p>
            <a:pPr lvl="0">
              <a:defRPr sz="1800"/>
            </a:pPr>
            <a:r>
              <a:rPr sz="4900"/>
              <a:t>20.84 lbs</a:t>
            </a:r>
          </a:p>
        </p:txBody>
      </p:sp>
      <p:sp>
        <p:nvSpPr>
          <p:cNvPr id="274" name="Shape 274"/>
          <p:cNvSpPr/>
          <p:nvPr/>
        </p:nvSpPr>
        <p:spPr>
          <a:xfrm>
            <a:off x="431800" y="8763000"/>
            <a:ext cx="9001522" cy="812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584200">
              <a:spcBef>
                <a:spcPts val="2500"/>
              </a:spcBef>
              <a:buClr>
                <a:srgbClr val="00C45D"/>
              </a:buClr>
              <a:buFont typeface="Calibri"/>
              <a:defRPr sz="4900">
                <a:latin typeface="+mj-lt"/>
                <a:ea typeface="+mj-ea"/>
                <a:cs typeface="+mj-cs"/>
                <a:sym typeface="Gill Sans"/>
              </a:defRPr>
            </a:lvl1pPr>
          </a:lstStyle>
          <a:p>
            <a:pPr lvl="0">
              <a:defRPr sz="1800"/>
            </a:pPr>
            <a:r>
              <a:rPr sz="4900"/>
              <a:t>Difference: (BetterPlant-RapidGro):</a:t>
            </a:r>
          </a:p>
        </p:txBody>
      </p:sp>
      <p:sp>
        <p:nvSpPr>
          <p:cNvPr id="275" name="Shape 275"/>
          <p:cNvSpPr/>
          <p:nvPr/>
        </p:nvSpPr>
        <p:spPr>
          <a:xfrm>
            <a:off x="9601200" y="8763000"/>
            <a:ext cx="2044099" cy="812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584200">
              <a:spcBef>
                <a:spcPts val="2500"/>
              </a:spcBef>
              <a:buClr>
                <a:srgbClr val="00C45D"/>
              </a:buClr>
              <a:buFont typeface="Calibri"/>
              <a:defRPr sz="4900">
                <a:latin typeface="+mj-lt"/>
                <a:ea typeface="+mj-ea"/>
                <a:cs typeface="+mj-cs"/>
                <a:sym typeface="Gill Sans"/>
              </a:defRPr>
            </a:lvl1pPr>
          </a:lstStyle>
          <a:p>
            <a:pPr lvl="0">
              <a:defRPr sz="1800"/>
            </a:pPr>
            <a:r>
              <a:rPr sz="4900"/>
              <a:t>1.69 lbs</a:t>
            </a:r>
          </a:p>
        </p:txBody>
      </p:sp>
      <p:pic>
        <p:nvPicPr>
          <p:cNvPr id="276" name="droppedImage.png"/>
          <p:cNvPicPr/>
          <p:nvPr/>
        </p:nvPicPr>
        <p:blipFill>
          <a:blip r:embed="rId3">
            <a:extLst/>
          </a:blip>
          <a:srcRect l="0" t="9290" r="0" b="21146"/>
          <a:stretch>
            <a:fillRect/>
          </a:stretch>
        </p:blipFill>
        <p:spPr>
          <a:xfrm>
            <a:off x="763394" y="2197100"/>
            <a:ext cx="11485076" cy="4331589"/>
          </a:xfrm>
          <a:prstGeom prst="rect">
            <a:avLst/>
          </a:prstGeom>
          <a:ln w="12700">
            <a:miter lim="400000"/>
          </a:ln>
        </p:spPr>
      </p:pic>
      <p:sp>
        <p:nvSpPr>
          <p:cNvPr id="277" name="Shape 277"/>
          <p:cNvSpPr/>
          <p:nvPr/>
        </p:nvSpPr>
        <p:spPr>
          <a:xfrm>
            <a:off x="6362700" y="88900"/>
            <a:ext cx="5219700" cy="1993900"/>
          </a:xfrm>
          <a:prstGeom prst="wedgeEllipseCallout">
            <a:avLst>
              <a:gd name="adj1" fmla="val -58114"/>
              <a:gd name="adj2" fmla="val 41886"/>
            </a:avLst>
          </a:prstGeom>
          <a:solidFill>
            <a:srgbClr val="FFFC79"/>
          </a:solidFill>
          <a:ln w="25400">
            <a:solidFill/>
            <a:miter lim="400000"/>
          </a:ln>
          <a:effectLst>
            <a:outerShdw sx="100000" sy="100000" kx="0" ky="0" algn="b" rotWithShape="0" blurRad="76200" dist="50800" dir="54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lnSpc>
                <a:spcPct val="80000"/>
              </a:lnSpc>
              <a:defRPr sz="5300">
                <a:latin typeface="+mj-lt"/>
                <a:ea typeface="+mj-ea"/>
                <a:cs typeface="+mj-cs"/>
                <a:sym typeface="Gill Sans"/>
              </a:defRPr>
            </a:lvl1pPr>
          </a:lstStyle>
          <a:p>
            <a:pPr lvl="0">
              <a:defRPr sz="1800"/>
            </a:pPr>
            <a:r>
              <a:rPr sz="5300"/>
              <a:t>What did we observe?</a:t>
            </a:r>
          </a:p>
        </p:txBody>
      </p:sp>
    </p:spTree>
  </p:cSld>
  <p:clrMapOvr>
    <a:masterClrMapping/>
  </p:clrMapOvr>
  <p:transition spd="slow" advClick="1">
    <p:push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16" presetID="23" grpId="1" fill="hold">
                                  <p:stCondLst>
                                    <p:cond delay="0"/>
                                  </p:stCondLst>
                                  <p:iterate type="el" backwards="0">
                                    <p:tmAbs val="0"/>
                                  </p:iterate>
                                  <p:childTnLst>
                                    <p:set>
                                      <p:cBhvr>
                                        <p:cTn id="6" fill="hold"/>
                                        <p:tgtEl>
                                          <p:spTgt spid="276"/>
                                        </p:tgtEl>
                                        <p:attrNameLst>
                                          <p:attrName>style.visibility</p:attrName>
                                        </p:attrNameLst>
                                      </p:cBhvr>
                                      <p:to>
                                        <p:strVal val="visible"/>
                                      </p:to>
                                    </p:set>
                                    <p:anim calcmode="lin" valueType="num">
                                      <p:cBhvr>
                                        <p:cTn id="7" dur="1000" fill="hold"/>
                                        <p:tgtEl>
                                          <p:spTgt spid="276"/>
                                        </p:tgtEl>
                                        <p:attrNameLst>
                                          <p:attrName>ppt_w</p:attrName>
                                        </p:attrNameLst>
                                      </p:cBhvr>
                                      <p:tavLst>
                                        <p:tav tm="0">
                                          <p:val>
                                            <p:fltVal val="0"/>
                                          </p:val>
                                        </p:tav>
                                        <p:tav tm="100000">
                                          <p:val>
                                            <p:strVal val="#ppt_w"/>
                                          </p:val>
                                        </p:tav>
                                      </p:tavLst>
                                    </p:anim>
                                    <p:anim calcmode="lin" valueType="num">
                                      <p:cBhvr>
                                        <p:cTn id="8" dur="1000" fill="hold"/>
                                        <p:tgtEl>
                                          <p:spTgt spid="27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76" grpId="1"/>
    </p:bldLst>
  </p:timing>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9" name="Shape 279"/>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Example Activity</a:t>
            </a:r>
          </a:p>
        </p:txBody>
      </p:sp>
      <p:grpSp>
        <p:nvGrpSpPr>
          <p:cNvPr id="282" name="Group 282"/>
          <p:cNvGrpSpPr/>
          <p:nvPr/>
        </p:nvGrpSpPr>
        <p:grpSpPr>
          <a:xfrm>
            <a:off x="697980" y="215900"/>
            <a:ext cx="11646420" cy="1057143"/>
            <a:chOff x="0" y="0"/>
            <a:chExt cx="11646419" cy="1057142"/>
          </a:xfrm>
        </p:grpSpPr>
        <p:pic>
          <p:nvPicPr>
            <p:cNvPr id="280" name="droppedImage.png"/>
            <p:cNvPicPr/>
            <p:nvPr/>
          </p:nvPicPr>
          <p:blipFill>
            <a:blip r:embed="rId2">
              <a:extLst/>
            </a:blip>
            <a:stretch>
              <a:fillRect/>
            </a:stretch>
          </p:blipFill>
          <p:spPr>
            <a:xfrm>
              <a:off x="10871719" y="0"/>
              <a:ext cx="774701" cy="1057143"/>
            </a:xfrm>
            <a:prstGeom prst="rect">
              <a:avLst/>
            </a:prstGeom>
            <a:ln w="12700" cap="flat">
              <a:noFill/>
              <a:miter lim="400000"/>
            </a:ln>
            <a:effectLst/>
          </p:spPr>
        </p:pic>
        <p:sp>
          <p:nvSpPr>
            <p:cNvPr id="281" name="Shape 281"/>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grpSp>
        <p:nvGrpSpPr>
          <p:cNvPr id="294" name="Group 294"/>
          <p:cNvGrpSpPr/>
          <p:nvPr/>
        </p:nvGrpSpPr>
        <p:grpSpPr>
          <a:xfrm>
            <a:off x="965200" y="5207000"/>
            <a:ext cx="11074400" cy="3225800"/>
            <a:chOff x="0" y="0"/>
            <a:chExt cx="11074400" cy="3225800"/>
          </a:xfrm>
        </p:grpSpPr>
        <p:sp>
          <p:nvSpPr>
            <p:cNvPr id="283" name="Shape 283"/>
            <p:cNvSpPr/>
            <p:nvPr/>
          </p:nvSpPr>
          <p:spPr>
            <a:xfrm>
              <a:off x="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29.9</a:t>
              </a:r>
            </a:p>
          </p:txBody>
        </p:sp>
        <p:sp>
          <p:nvSpPr>
            <p:cNvPr id="284" name="Shape 284"/>
            <p:cNvSpPr/>
            <p:nvPr/>
          </p:nvSpPr>
          <p:spPr>
            <a:xfrm>
              <a:off x="1930400" y="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11.4</a:t>
              </a:r>
            </a:p>
          </p:txBody>
        </p:sp>
        <p:sp>
          <p:nvSpPr>
            <p:cNvPr id="285" name="Shape 285"/>
            <p:cNvSpPr/>
            <p:nvPr/>
          </p:nvSpPr>
          <p:spPr>
            <a:xfrm>
              <a:off x="3860800" y="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26.6</a:t>
              </a:r>
            </a:p>
          </p:txBody>
        </p:sp>
        <p:sp>
          <p:nvSpPr>
            <p:cNvPr id="286" name="Shape 286"/>
            <p:cNvSpPr/>
            <p:nvPr/>
          </p:nvSpPr>
          <p:spPr>
            <a:xfrm>
              <a:off x="579120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23.7</a:t>
              </a:r>
            </a:p>
          </p:txBody>
        </p:sp>
        <p:sp>
          <p:nvSpPr>
            <p:cNvPr id="287" name="Shape 287"/>
            <p:cNvSpPr/>
            <p:nvPr/>
          </p:nvSpPr>
          <p:spPr>
            <a:xfrm>
              <a:off x="772160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25.3</a:t>
              </a:r>
            </a:p>
          </p:txBody>
        </p:sp>
        <p:sp>
          <p:nvSpPr>
            <p:cNvPr id="288" name="Shape 288"/>
            <p:cNvSpPr/>
            <p:nvPr/>
          </p:nvSpPr>
          <p:spPr>
            <a:xfrm>
              <a:off x="965200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28.5</a:t>
              </a:r>
            </a:p>
          </p:txBody>
        </p:sp>
        <p:sp>
          <p:nvSpPr>
            <p:cNvPr id="289" name="Shape 289"/>
            <p:cNvSpPr/>
            <p:nvPr/>
          </p:nvSpPr>
          <p:spPr>
            <a:xfrm>
              <a:off x="0" y="182880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14.2</a:t>
              </a:r>
            </a:p>
          </p:txBody>
        </p:sp>
        <p:sp>
          <p:nvSpPr>
            <p:cNvPr id="290" name="Shape 290"/>
            <p:cNvSpPr/>
            <p:nvPr/>
          </p:nvSpPr>
          <p:spPr>
            <a:xfrm>
              <a:off x="19304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17.9</a:t>
              </a:r>
            </a:p>
          </p:txBody>
        </p:sp>
        <p:sp>
          <p:nvSpPr>
            <p:cNvPr id="291" name="Shape 291"/>
            <p:cNvSpPr/>
            <p:nvPr/>
          </p:nvSpPr>
          <p:spPr>
            <a:xfrm>
              <a:off x="38608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16.5</a:t>
              </a:r>
            </a:p>
          </p:txBody>
        </p:sp>
        <p:sp>
          <p:nvSpPr>
            <p:cNvPr id="292" name="Shape 292"/>
            <p:cNvSpPr/>
            <p:nvPr/>
          </p:nvSpPr>
          <p:spPr>
            <a:xfrm>
              <a:off x="57912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21.1</a:t>
              </a:r>
            </a:p>
          </p:txBody>
        </p:sp>
        <p:sp>
          <p:nvSpPr>
            <p:cNvPr id="293" name="Shape 293"/>
            <p:cNvSpPr/>
            <p:nvPr/>
          </p:nvSpPr>
          <p:spPr>
            <a:xfrm>
              <a:off x="77216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24.3</a:t>
              </a:r>
            </a:p>
          </p:txBody>
        </p:sp>
      </p:grpSp>
      <p:grpSp>
        <p:nvGrpSpPr>
          <p:cNvPr id="306" name="Group 306"/>
          <p:cNvGrpSpPr/>
          <p:nvPr/>
        </p:nvGrpSpPr>
        <p:grpSpPr>
          <a:xfrm>
            <a:off x="965200" y="5168900"/>
            <a:ext cx="11074400" cy="3225800"/>
            <a:chOff x="0" y="0"/>
            <a:chExt cx="11074400" cy="3225800"/>
          </a:xfrm>
        </p:grpSpPr>
        <p:sp>
          <p:nvSpPr>
            <p:cNvPr id="295" name="Shape 295"/>
            <p:cNvSpPr/>
            <p:nvPr/>
          </p:nvSpPr>
          <p:spPr>
            <a:xfrm>
              <a:off x="0" y="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29.9</a:t>
              </a:r>
            </a:p>
          </p:txBody>
        </p:sp>
        <p:sp>
          <p:nvSpPr>
            <p:cNvPr id="296" name="Shape 296"/>
            <p:cNvSpPr/>
            <p:nvPr/>
          </p:nvSpPr>
          <p:spPr>
            <a:xfrm>
              <a:off x="193040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11.4</a:t>
              </a:r>
            </a:p>
          </p:txBody>
        </p:sp>
        <p:sp>
          <p:nvSpPr>
            <p:cNvPr id="297" name="Shape 297"/>
            <p:cNvSpPr/>
            <p:nvPr/>
          </p:nvSpPr>
          <p:spPr>
            <a:xfrm>
              <a:off x="3860800" y="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26.6</a:t>
              </a:r>
            </a:p>
          </p:txBody>
        </p:sp>
        <p:sp>
          <p:nvSpPr>
            <p:cNvPr id="298" name="Shape 298"/>
            <p:cNvSpPr/>
            <p:nvPr/>
          </p:nvSpPr>
          <p:spPr>
            <a:xfrm>
              <a:off x="579120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23.7</a:t>
              </a:r>
            </a:p>
          </p:txBody>
        </p:sp>
        <p:sp>
          <p:nvSpPr>
            <p:cNvPr id="299" name="Shape 299"/>
            <p:cNvSpPr/>
            <p:nvPr/>
          </p:nvSpPr>
          <p:spPr>
            <a:xfrm>
              <a:off x="7721600" y="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25.3</a:t>
              </a:r>
            </a:p>
          </p:txBody>
        </p:sp>
        <p:sp>
          <p:nvSpPr>
            <p:cNvPr id="300" name="Shape 300"/>
            <p:cNvSpPr/>
            <p:nvPr/>
          </p:nvSpPr>
          <p:spPr>
            <a:xfrm>
              <a:off x="965200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28.5</a:t>
              </a:r>
            </a:p>
          </p:txBody>
        </p:sp>
        <p:sp>
          <p:nvSpPr>
            <p:cNvPr id="301" name="Shape 301"/>
            <p:cNvSpPr/>
            <p:nvPr/>
          </p:nvSpPr>
          <p:spPr>
            <a:xfrm>
              <a:off x="0" y="182880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14.2</a:t>
              </a:r>
            </a:p>
          </p:txBody>
        </p:sp>
        <p:sp>
          <p:nvSpPr>
            <p:cNvPr id="302" name="Shape 302"/>
            <p:cNvSpPr/>
            <p:nvPr/>
          </p:nvSpPr>
          <p:spPr>
            <a:xfrm>
              <a:off x="19304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17.9</a:t>
              </a:r>
            </a:p>
          </p:txBody>
        </p:sp>
        <p:sp>
          <p:nvSpPr>
            <p:cNvPr id="303" name="Shape 303"/>
            <p:cNvSpPr/>
            <p:nvPr/>
          </p:nvSpPr>
          <p:spPr>
            <a:xfrm>
              <a:off x="38608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16.5</a:t>
              </a:r>
            </a:p>
          </p:txBody>
        </p:sp>
        <p:sp>
          <p:nvSpPr>
            <p:cNvPr id="304" name="Shape 304"/>
            <p:cNvSpPr/>
            <p:nvPr/>
          </p:nvSpPr>
          <p:spPr>
            <a:xfrm>
              <a:off x="57912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21.1</a:t>
              </a:r>
            </a:p>
          </p:txBody>
        </p:sp>
        <p:sp>
          <p:nvSpPr>
            <p:cNvPr id="305" name="Shape 305"/>
            <p:cNvSpPr/>
            <p:nvPr/>
          </p:nvSpPr>
          <p:spPr>
            <a:xfrm>
              <a:off x="77216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24.3</a:t>
              </a:r>
            </a:p>
          </p:txBody>
        </p:sp>
      </p:grpSp>
      <p:grpSp>
        <p:nvGrpSpPr>
          <p:cNvPr id="318" name="Group 318"/>
          <p:cNvGrpSpPr/>
          <p:nvPr/>
        </p:nvGrpSpPr>
        <p:grpSpPr>
          <a:xfrm>
            <a:off x="965200" y="5168900"/>
            <a:ext cx="11074400" cy="3225800"/>
            <a:chOff x="0" y="0"/>
            <a:chExt cx="11074400" cy="3225800"/>
          </a:xfrm>
        </p:grpSpPr>
        <p:sp>
          <p:nvSpPr>
            <p:cNvPr id="307" name="Shape 307"/>
            <p:cNvSpPr/>
            <p:nvPr/>
          </p:nvSpPr>
          <p:spPr>
            <a:xfrm>
              <a:off x="0" y="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29.9</a:t>
              </a:r>
            </a:p>
          </p:txBody>
        </p:sp>
        <p:sp>
          <p:nvSpPr>
            <p:cNvPr id="308" name="Shape 308"/>
            <p:cNvSpPr/>
            <p:nvPr/>
          </p:nvSpPr>
          <p:spPr>
            <a:xfrm>
              <a:off x="193040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11.4</a:t>
              </a:r>
            </a:p>
          </p:txBody>
        </p:sp>
        <p:sp>
          <p:nvSpPr>
            <p:cNvPr id="309" name="Shape 309"/>
            <p:cNvSpPr/>
            <p:nvPr/>
          </p:nvSpPr>
          <p:spPr>
            <a:xfrm>
              <a:off x="386080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26.6</a:t>
              </a:r>
            </a:p>
          </p:txBody>
        </p:sp>
        <p:sp>
          <p:nvSpPr>
            <p:cNvPr id="310" name="Shape 310"/>
            <p:cNvSpPr/>
            <p:nvPr/>
          </p:nvSpPr>
          <p:spPr>
            <a:xfrm>
              <a:off x="579120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23.7</a:t>
              </a:r>
            </a:p>
          </p:txBody>
        </p:sp>
        <p:sp>
          <p:nvSpPr>
            <p:cNvPr id="311" name="Shape 311"/>
            <p:cNvSpPr/>
            <p:nvPr/>
          </p:nvSpPr>
          <p:spPr>
            <a:xfrm>
              <a:off x="772160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25.3</a:t>
              </a:r>
            </a:p>
          </p:txBody>
        </p:sp>
        <p:sp>
          <p:nvSpPr>
            <p:cNvPr id="312" name="Shape 312"/>
            <p:cNvSpPr/>
            <p:nvPr/>
          </p:nvSpPr>
          <p:spPr>
            <a:xfrm>
              <a:off x="9652000" y="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28.5</a:t>
              </a:r>
            </a:p>
          </p:txBody>
        </p:sp>
        <p:sp>
          <p:nvSpPr>
            <p:cNvPr id="313" name="Shape 313"/>
            <p:cNvSpPr/>
            <p:nvPr/>
          </p:nvSpPr>
          <p:spPr>
            <a:xfrm>
              <a:off x="0" y="182880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14.2</a:t>
              </a:r>
            </a:p>
          </p:txBody>
        </p:sp>
        <p:sp>
          <p:nvSpPr>
            <p:cNvPr id="314" name="Shape 314"/>
            <p:cNvSpPr/>
            <p:nvPr/>
          </p:nvSpPr>
          <p:spPr>
            <a:xfrm>
              <a:off x="19304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17.9</a:t>
              </a:r>
            </a:p>
          </p:txBody>
        </p:sp>
        <p:sp>
          <p:nvSpPr>
            <p:cNvPr id="315" name="Shape 315"/>
            <p:cNvSpPr/>
            <p:nvPr/>
          </p:nvSpPr>
          <p:spPr>
            <a:xfrm>
              <a:off x="38608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16.5</a:t>
              </a:r>
            </a:p>
          </p:txBody>
        </p:sp>
        <p:sp>
          <p:nvSpPr>
            <p:cNvPr id="316" name="Shape 316"/>
            <p:cNvSpPr/>
            <p:nvPr/>
          </p:nvSpPr>
          <p:spPr>
            <a:xfrm>
              <a:off x="57912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21.1</a:t>
              </a:r>
            </a:p>
          </p:txBody>
        </p:sp>
        <p:sp>
          <p:nvSpPr>
            <p:cNvPr id="317" name="Shape 317"/>
            <p:cNvSpPr/>
            <p:nvPr/>
          </p:nvSpPr>
          <p:spPr>
            <a:xfrm>
              <a:off x="77216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24.3</a:t>
              </a:r>
            </a:p>
          </p:txBody>
        </p:sp>
      </p:grpSp>
      <p:grpSp>
        <p:nvGrpSpPr>
          <p:cNvPr id="330" name="Group 330"/>
          <p:cNvGrpSpPr/>
          <p:nvPr/>
        </p:nvGrpSpPr>
        <p:grpSpPr>
          <a:xfrm>
            <a:off x="965200" y="5168900"/>
            <a:ext cx="11074400" cy="3225800"/>
            <a:chOff x="0" y="0"/>
            <a:chExt cx="11074400" cy="3225800"/>
          </a:xfrm>
        </p:grpSpPr>
        <p:sp>
          <p:nvSpPr>
            <p:cNvPr id="319" name="Shape 319"/>
            <p:cNvSpPr/>
            <p:nvPr/>
          </p:nvSpPr>
          <p:spPr>
            <a:xfrm>
              <a:off x="0" y="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29.9</a:t>
              </a:r>
            </a:p>
          </p:txBody>
        </p:sp>
        <p:sp>
          <p:nvSpPr>
            <p:cNvPr id="320" name="Shape 320"/>
            <p:cNvSpPr/>
            <p:nvPr/>
          </p:nvSpPr>
          <p:spPr>
            <a:xfrm>
              <a:off x="1930400" y="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11.4</a:t>
              </a:r>
            </a:p>
          </p:txBody>
        </p:sp>
        <p:sp>
          <p:nvSpPr>
            <p:cNvPr id="321" name="Shape 321"/>
            <p:cNvSpPr/>
            <p:nvPr/>
          </p:nvSpPr>
          <p:spPr>
            <a:xfrm>
              <a:off x="386080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26.6</a:t>
              </a:r>
            </a:p>
          </p:txBody>
        </p:sp>
        <p:sp>
          <p:nvSpPr>
            <p:cNvPr id="322" name="Shape 322"/>
            <p:cNvSpPr/>
            <p:nvPr/>
          </p:nvSpPr>
          <p:spPr>
            <a:xfrm>
              <a:off x="5791200" y="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23.7</a:t>
              </a:r>
            </a:p>
          </p:txBody>
        </p:sp>
        <p:sp>
          <p:nvSpPr>
            <p:cNvPr id="323" name="Shape 323"/>
            <p:cNvSpPr/>
            <p:nvPr/>
          </p:nvSpPr>
          <p:spPr>
            <a:xfrm>
              <a:off x="772160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25.3</a:t>
              </a:r>
            </a:p>
          </p:txBody>
        </p:sp>
        <p:sp>
          <p:nvSpPr>
            <p:cNvPr id="324" name="Shape 324"/>
            <p:cNvSpPr/>
            <p:nvPr/>
          </p:nvSpPr>
          <p:spPr>
            <a:xfrm>
              <a:off x="9652000" y="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28.5</a:t>
              </a:r>
            </a:p>
          </p:txBody>
        </p:sp>
        <p:sp>
          <p:nvSpPr>
            <p:cNvPr id="325" name="Shape 325"/>
            <p:cNvSpPr/>
            <p:nvPr/>
          </p:nvSpPr>
          <p:spPr>
            <a:xfrm>
              <a:off x="0" y="182880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14.2</a:t>
              </a:r>
            </a:p>
          </p:txBody>
        </p:sp>
        <p:sp>
          <p:nvSpPr>
            <p:cNvPr id="326" name="Shape 326"/>
            <p:cNvSpPr/>
            <p:nvPr/>
          </p:nvSpPr>
          <p:spPr>
            <a:xfrm>
              <a:off x="19304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17.9</a:t>
              </a:r>
            </a:p>
          </p:txBody>
        </p:sp>
        <p:sp>
          <p:nvSpPr>
            <p:cNvPr id="327" name="Shape 327"/>
            <p:cNvSpPr/>
            <p:nvPr/>
          </p:nvSpPr>
          <p:spPr>
            <a:xfrm>
              <a:off x="38608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16.5</a:t>
              </a:r>
            </a:p>
          </p:txBody>
        </p:sp>
        <p:sp>
          <p:nvSpPr>
            <p:cNvPr id="328" name="Shape 328"/>
            <p:cNvSpPr/>
            <p:nvPr/>
          </p:nvSpPr>
          <p:spPr>
            <a:xfrm>
              <a:off x="57912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21.1</a:t>
              </a:r>
            </a:p>
          </p:txBody>
        </p:sp>
        <p:sp>
          <p:nvSpPr>
            <p:cNvPr id="329" name="Shape 329"/>
            <p:cNvSpPr/>
            <p:nvPr/>
          </p:nvSpPr>
          <p:spPr>
            <a:xfrm>
              <a:off x="77216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sx="100000" sy="100000" kx="0" ky="0" algn="b" rotWithShape="0" blurRad="25400" dist="63500" dir="2700000">
                <a:srgbClr val="000000">
                  <a:alpha val="75000"/>
                </a:srgbClr>
              </a:outerShdw>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sz="4000">
                  <a:solidFill>
                    <a:srgbClr val="FFFFFF"/>
                  </a:solidFill>
                  <a:effectLst>
                    <a:outerShdw sx="100000" sy="100000" kx="0" ky="0" algn="b" rotWithShape="0" blurRad="38100" dist="12700" dir="5400000">
                      <a:srgbClr val="000000">
                        <a:alpha val="50000"/>
                      </a:srgbClr>
                    </a:outerShdw>
                  </a:effectLst>
                  <a:latin typeface="+mj-lt"/>
                  <a:ea typeface="+mj-ea"/>
                  <a:cs typeface="+mj-cs"/>
                  <a:sym typeface="Gill Sans"/>
                </a:defRPr>
              </a:lvl1pPr>
            </a:lstStyle>
            <a:p>
              <a:pPr lvl="0">
                <a:defRPr sz="1800">
                  <a:solidFill>
                    <a:srgbClr val="000000"/>
                  </a:solidFill>
                  <a:effectLst/>
                </a:defRPr>
              </a:pPr>
              <a:r>
                <a:rPr sz="4000">
                  <a:solidFill>
                    <a:srgbClr val="FFFFFF"/>
                  </a:solidFill>
                  <a:effectLst>
                    <a:outerShdw sx="100000" sy="100000" kx="0" ky="0" algn="b" rotWithShape="0" blurRad="38100" dist="12700" dir="5400000">
                      <a:srgbClr val="000000">
                        <a:alpha val="50000"/>
                      </a:srgbClr>
                    </a:outerShdw>
                  </a:effectLst>
                </a:rPr>
                <a:t>24.3</a:t>
              </a:r>
            </a:p>
          </p:txBody>
        </p:sp>
      </p:grpSp>
      <p:sp>
        <p:nvSpPr>
          <p:cNvPr id="331" name="Shape 331"/>
          <p:cNvSpPr/>
          <p:nvPr/>
        </p:nvSpPr>
        <p:spPr>
          <a:xfrm>
            <a:off x="1854200" y="1625600"/>
            <a:ext cx="9918700" cy="2717800"/>
          </a:xfrm>
          <a:prstGeom prst="wedgeEllipseCallout">
            <a:avLst>
              <a:gd name="adj1" fmla="val -55916"/>
              <a:gd name="adj2" fmla="val 41352"/>
            </a:avLst>
          </a:prstGeom>
          <a:solidFill>
            <a:srgbClr val="D4FB79"/>
          </a:solidFill>
          <a:ln w="25400">
            <a:solidFill/>
            <a:miter lim="400000"/>
          </a:ln>
          <a:effectLst>
            <a:outerShdw sx="100000" sy="100000" kx="0" ky="0" algn="b" rotWithShape="0" blurRad="76200" dist="50800" dir="54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p>
            <a:pPr lvl="0" algn="ctr" defTabSz="584200">
              <a:lnSpc>
                <a:spcPct val="90000"/>
              </a:lnSpc>
              <a:defRPr sz="1800"/>
            </a:pPr>
            <a:r>
              <a:rPr sz="5300">
                <a:latin typeface="+mj-lt"/>
                <a:ea typeface="+mj-ea"/>
                <a:cs typeface="+mj-cs"/>
                <a:sym typeface="Gill Sans"/>
              </a:rPr>
              <a:t>What would we see in repeated observations </a:t>
            </a:r>
            <a:r>
              <a:rPr i="1" sz="5300">
                <a:latin typeface="+mj-lt"/>
                <a:ea typeface="+mj-ea"/>
                <a:cs typeface="+mj-cs"/>
                <a:sym typeface="Gill Sans"/>
              </a:rPr>
              <a:t>IF</a:t>
            </a:r>
            <a:r>
              <a:rPr sz="5300">
                <a:latin typeface="+mj-lt"/>
                <a:ea typeface="+mj-ea"/>
                <a:cs typeface="+mj-cs"/>
                <a:sym typeface="Gill Sans"/>
              </a:rPr>
              <a:t> ________?</a:t>
            </a:r>
          </a:p>
        </p:txBody>
      </p:sp>
    </p:spTree>
  </p:cSld>
  <p:clrMapOvr>
    <a:masterClrMapping/>
  </p:clrMapOvr>
  <p:transition spd="slow" advClick="1">
    <p:push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0" grpId="1" fill="hold">
                                  <p:stCondLst>
                                    <p:cond delay="0"/>
                                  </p:stCondLst>
                                  <p:iterate type="el" backwards="0">
                                    <p:tmAbs val="0"/>
                                  </p:iterate>
                                  <p:childTnLst>
                                    <p:set>
                                      <p:cBhvr>
                                        <p:cTn id="6" fill="hold"/>
                                        <p:tgtEl>
                                          <p:spTgt spid="306"/>
                                        </p:tgtEl>
                                        <p:attrNameLst>
                                          <p:attrName>style.visibility</p:attrName>
                                        </p:attrNameLst>
                                      </p:cBhvr>
                                      <p:to>
                                        <p:strVal val="visible"/>
                                      </p:to>
                                    </p:set>
                                    <p:animEffect filter="fade" transition="in">
                                      <p:cBhvr>
                                        <p:cTn id="7" dur="1000"/>
                                        <p:tgtEl>
                                          <p:spTgt spid="306"/>
                                        </p:tgtEl>
                                      </p:cBhvr>
                                    </p:animEffect>
                                  </p:childTnLst>
                                </p:cTn>
                              </p:par>
                            </p:childTnLst>
                          </p:cTn>
                        </p:par>
                      </p:childTnLst>
                    </p:cTn>
                  </p:par>
                  <p:par>
                    <p:cTn id="8" fill="hold">
                      <p:stCondLst>
                        <p:cond delay="indefinite"/>
                      </p:stCondLst>
                      <p:childTnLst>
                        <p:par>
                          <p:cTn id="9" fill="hold">
                            <p:stCondLst>
                              <p:cond delay="0"/>
                            </p:stCondLst>
                            <p:childTnLst>
                              <p:par>
                                <p:cTn id="10" nodeType="clickEffect" presetClass="entr" presetSubtype="0" presetID="10" grpId="2" fill="hold">
                                  <p:stCondLst>
                                    <p:cond delay="0"/>
                                  </p:stCondLst>
                                  <p:iterate type="el" backwards="0">
                                    <p:tmAbs val="0"/>
                                  </p:iterate>
                                  <p:childTnLst>
                                    <p:set>
                                      <p:cBhvr>
                                        <p:cTn id="11" fill="hold"/>
                                        <p:tgtEl>
                                          <p:spTgt spid="318"/>
                                        </p:tgtEl>
                                        <p:attrNameLst>
                                          <p:attrName>style.visibility</p:attrName>
                                        </p:attrNameLst>
                                      </p:cBhvr>
                                      <p:to>
                                        <p:strVal val="visible"/>
                                      </p:to>
                                    </p:set>
                                    <p:animEffect filter="fade" transition="in">
                                      <p:cBhvr>
                                        <p:cTn id="12" dur="1000"/>
                                        <p:tgtEl>
                                          <p:spTgt spid="318"/>
                                        </p:tgtEl>
                                      </p:cBhvr>
                                    </p:animEffect>
                                  </p:childTnLst>
                                </p:cTn>
                              </p:par>
                            </p:childTnLst>
                          </p:cTn>
                        </p:par>
                      </p:childTnLst>
                    </p:cTn>
                  </p:par>
                  <p:par>
                    <p:cTn id="13" fill="hold">
                      <p:stCondLst>
                        <p:cond delay="indefinite"/>
                      </p:stCondLst>
                      <p:childTnLst>
                        <p:par>
                          <p:cTn id="14" fill="hold">
                            <p:stCondLst>
                              <p:cond delay="0"/>
                            </p:stCondLst>
                            <p:childTnLst>
                              <p:par>
                                <p:cTn id="15" nodeType="clickEffect" presetClass="entr" presetSubtype="0" presetID="10" grpId="3" fill="hold">
                                  <p:stCondLst>
                                    <p:cond delay="0"/>
                                  </p:stCondLst>
                                  <p:iterate type="el" backwards="0">
                                    <p:tmAbs val="0"/>
                                  </p:iterate>
                                  <p:childTnLst>
                                    <p:set>
                                      <p:cBhvr>
                                        <p:cTn id="16" fill="hold"/>
                                        <p:tgtEl>
                                          <p:spTgt spid="330"/>
                                        </p:tgtEl>
                                        <p:attrNameLst>
                                          <p:attrName>style.visibility</p:attrName>
                                        </p:attrNameLst>
                                      </p:cBhvr>
                                      <p:to>
                                        <p:strVal val="visible"/>
                                      </p:to>
                                    </p:set>
                                    <p:animEffect filter="fade" transition="in">
                                      <p:cBhvr>
                                        <p:cTn id="17" dur="1000"/>
                                        <p:tgtEl>
                                          <p:spTgt spid="330"/>
                                        </p:tgtEl>
                                      </p:cBhvr>
                                    </p:animEffect>
                                  </p:childTnLst>
                                </p:cTn>
                              </p:par>
                            </p:childTnLst>
                          </p:cTn>
                        </p:par>
                      </p:childTnLst>
                    </p:cTn>
                  </p:par>
                  <p:par>
                    <p:cTn id="18" fill="hold">
                      <p:stCondLst>
                        <p:cond delay="indefinite"/>
                      </p:stCondLst>
                      <p:childTnLst>
                        <p:par>
                          <p:cTn id="19" fill="hold">
                            <p:stCondLst>
                              <p:cond delay="0"/>
                            </p:stCondLst>
                            <p:childTnLst>
                              <p:par>
                                <p:cTn id="20" nodeType="clickEffect" presetClass="entr" presetSubtype="16" presetID="23" grpId="4" fill="hold">
                                  <p:stCondLst>
                                    <p:cond delay="0"/>
                                  </p:stCondLst>
                                  <p:iterate type="el" backwards="0">
                                    <p:tmAbs val="0"/>
                                  </p:iterate>
                                  <p:childTnLst>
                                    <p:set>
                                      <p:cBhvr>
                                        <p:cTn id="21" fill="hold"/>
                                        <p:tgtEl>
                                          <p:spTgt spid="331"/>
                                        </p:tgtEl>
                                        <p:attrNameLst>
                                          <p:attrName>style.visibility</p:attrName>
                                        </p:attrNameLst>
                                      </p:cBhvr>
                                      <p:to>
                                        <p:strVal val="visible"/>
                                      </p:to>
                                    </p:set>
                                    <p:anim calcmode="lin" valueType="num">
                                      <p:cBhvr>
                                        <p:cTn id="22" dur="1000" fill="hold"/>
                                        <p:tgtEl>
                                          <p:spTgt spid="331"/>
                                        </p:tgtEl>
                                        <p:attrNameLst>
                                          <p:attrName>ppt_w</p:attrName>
                                        </p:attrNameLst>
                                      </p:cBhvr>
                                      <p:tavLst>
                                        <p:tav tm="0">
                                          <p:val>
                                            <p:fltVal val="0"/>
                                          </p:val>
                                        </p:tav>
                                        <p:tav tm="100000">
                                          <p:val>
                                            <p:strVal val="#ppt_w"/>
                                          </p:val>
                                        </p:tav>
                                      </p:tavLst>
                                    </p:anim>
                                    <p:anim calcmode="lin" valueType="num">
                                      <p:cBhvr>
                                        <p:cTn id="23" dur="1000" fill="hold"/>
                                        <p:tgtEl>
                                          <p:spTgt spid="3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30" grpId="3"/>
      <p:bldP build="whole" bldLvl="1" animBg="1" rev="0" advAuto="0" spid="306" grpId="1"/>
      <p:bldP build="whole" bldLvl="1" animBg="1" rev="0" advAuto="0" spid="331" grpId="4"/>
      <p:bldP build="whole" bldLvl="1" animBg="1" rev="0" advAuto="0" spid="318" grpId="2"/>
    </p:bldLst>
  </p:timing>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3" name="Shape 333"/>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Example Activity</a:t>
            </a:r>
          </a:p>
        </p:txBody>
      </p:sp>
      <p:grpSp>
        <p:nvGrpSpPr>
          <p:cNvPr id="336" name="Group 336"/>
          <p:cNvGrpSpPr/>
          <p:nvPr/>
        </p:nvGrpSpPr>
        <p:grpSpPr>
          <a:xfrm>
            <a:off x="697980" y="215900"/>
            <a:ext cx="11646420" cy="1057143"/>
            <a:chOff x="0" y="0"/>
            <a:chExt cx="11646419" cy="1057142"/>
          </a:xfrm>
        </p:grpSpPr>
        <p:pic>
          <p:nvPicPr>
            <p:cNvPr id="334" name="droppedImage.png"/>
            <p:cNvPicPr/>
            <p:nvPr/>
          </p:nvPicPr>
          <p:blipFill>
            <a:blip r:embed="rId2">
              <a:extLst/>
            </a:blip>
            <a:stretch>
              <a:fillRect/>
            </a:stretch>
          </p:blipFill>
          <p:spPr>
            <a:xfrm>
              <a:off x="10871719" y="0"/>
              <a:ext cx="774701" cy="1057143"/>
            </a:xfrm>
            <a:prstGeom prst="rect">
              <a:avLst/>
            </a:prstGeom>
            <a:ln w="12700" cap="flat">
              <a:noFill/>
              <a:miter lim="400000"/>
            </a:ln>
            <a:effectLst/>
          </p:spPr>
        </p:pic>
        <p:sp>
          <p:nvSpPr>
            <p:cNvPr id="335" name="Shape 335"/>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
        <p:nvSpPr>
          <p:cNvPr id="337" name="Shape 337"/>
          <p:cNvSpPr/>
          <p:nvPr/>
        </p:nvSpPr>
        <p:spPr>
          <a:xfrm>
            <a:off x="508000" y="1358900"/>
            <a:ext cx="12382500" cy="358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marL="533400" indent="-533400" defTabSz="584200">
              <a:spcBef>
                <a:spcPts val="2500"/>
              </a:spcBef>
              <a:buClr>
                <a:srgbClr val="00C45D"/>
              </a:buClr>
              <a:buSzPct val="125000"/>
              <a:buFont typeface="Calibri"/>
              <a:buChar char="•"/>
              <a:defRPr sz="1800"/>
            </a:pPr>
            <a:r>
              <a:rPr sz="4900">
                <a:latin typeface="+mj-lt"/>
                <a:ea typeface="+mj-ea"/>
                <a:cs typeface="+mj-cs"/>
                <a:sym typeface="Gill Sans"/>
              </a:rPr>
              <a:t>Shuffle 11 cards (6 Black, 5 Red).</a:t>
            </a:r>
            <a:endParaRPr sz="4900">
              <a:latin typeface="+mj-lt"/>
              <a:ea typeface="+mj-ea"/>
              <a:cs typeface="+mj-cs"/>
              <a:sym typeface="Gill Sans"/>
            </a:endParaRPr>
          </a:p>
          <a:p>
            <a:pPr lvl="0" marL="533400" indent="-533400" defTabSz="584200">
              <a:spcBef>
                <a:spcPts val="2500"/>
              </a:spcBef>
              <a:buClr>
                <a:srgbClr val="00C45D"/>
              </a:buClr>
              <a:buSzPct val="125000"/>
              <a:buFont typeface="Calibri"/>
              <a:buChar char="•"/>
              <a:defRPr sz="1800"/>
            </a:pPr>
            <a:r>
              <a:rPr sz="4900">
                <a:latin typeface="+mj-lt"/>
                <a:ea typeface="+mj-ea"/>
                <a:cs typeface="+mj-cs"/>
                <a:sym typeface="Gill Sans"/>
              </a:rPr>
              <a:t>Deal to assign fertilizer to plots.</a:t>
            </a:r>
            <a:endParaRPr sz="4900">
              <a:latin typeface="+mj-lt"/>
              <a:ea typeface="+mj-ea"/>
              <a:cs typeface="+mj-cs"/>
              <a:sym typeface="Gill Sans"/>
            </a:endParaRPr>
          </a:p>
          <a:p>
            <a:pPr lvl="0" marL="533400" indent="-533400" defTabSz="584200">
              <a:spcBef>
                <a:spcPts val="2500"/>
              </a:spcBef>
              <a:buClr>
                <a:srgbClr val="00C45D"/>
              </a:buClr>
              <a:buSzPct val="125000"/>
              <a:buFont typeface="Calibri"/>
              <a:buChar char="•"/>
              <a:defRPr sz="1800"/>
            </a:pPr>
            <a:r>
              <a:rPr sz="4900">
                <a:latin typeface="+mj-lt"/>
                <a:ea typeface="+mj-ea"/>
                <a:cs typeface="+mj-cs"/>
                <a:sym typeface="Gill Sans"/>
              </a:rPr>
              <a:t>Calculate and record mean yield (to nearest 0.1) for each repetition.</a:t>
            </a:r>
          </a:p>
        </p:txBody>
      </p:sp>
      <p:pic>
        <p:nvPicPr>
          <p:cNvPr id="338" name="droppedImage.png"/>
          <p:cNvPicPr/>
          <p:nvPr/>
        </p:nvPicPr>
        <p:blipFill>
          <a:blip r:embed="rId3">
            <a:extLst/>
          </a:blip>
          <a:srcRect l="0" t="0" r="61929" b="49000"/>
          <a:stretch>
            <a:fillRect/>
          </a:stretch>
        </p:blipFill>
        <p:spPr>
          <a:xfrm>
            <a:off x="1408865" y="6777685"/>
            <a:ext cx="1413099" cy="1921815"/>
          </a:xfrm>
          <a:prstGeom prst="rect">
            <a:avLst/>
          </a:prstGeom>
          <a:ln w="25400">
            <a:miter lim="400000"/>
          </a:ln>
          <a:effectLst>
            <a:reflection blurRad="0" stA="50000" stPos="0" endA="0" endPos="40000" dist="0" dir="5400000" fadeDir="5400000" sx="100000" sy="-100000" kx="0" ky="0" algn="bl" rotWithShape="0"/>
          </a:effectLst>
        </p:spPr>
      </p:pic>
      <p:pic>
        <p:nvPicPr>
          <p:cNvPr id="339" name="droppedImage.png"/>
          <p:cNvPicPr/>
          <p:nvPr/>
        </p:nvPicPr>
        <p:blipFill>
          <a:blip r:embed="rId3">
            <a:extLst/>
          </a:blip>
          <a:srcRect l="50661" t="50662" r="0" b="0"/>
          <a:stretch>
            <a:fillRect/>
          </a:stretch>
        </p:blipFill>
        <p:spPr>
          <a:xfrm>
            <a:off x="2946400" y="6705600"/>
            <a:ext cx="1831313" cy="1859156"/>
          </a:xfrm>
          <a:prstGeom prst="rect">
            <a:avLst/>
          </a:prstGeom>
          <a:ln w="25400">
            <a:miter lim="400000"/>
          </a:ln>
          <a:effectLst>
            <a:reflection blurRad="0" stA="50000" stPos="0" endA="0" endPos="40000" dist="0" dir="5400000" fadeDir="5400000" sx="100000" sy="-100000" kx="0" ky="0" algn="bl" rotWithShape="0"/>
          </a:effectLst>
        </p:spPr>
      </p:pic>
      <p:pic>
        <p:nvPicPr>
          <p:cNvPr id="340" name="droppedImage.png"/>
          <p:cNvPicPr/>
          <p:nvPr/>
        </p:nvPicPr>
        <p:blipFill>
          <a:blip r:embed="rId3">
            <a:extLst/>
          </a:blip>
          <a:srcRect l="50319" t="0" r="0" b="49674"/>
          <a:stretch>
            <a:fillRect/>
          </a:stretch>
        </p:blipFill>
        <p:spPr>
          <a:xfrm>
            <a:off x="7937500" y="6752285"/>
            <a:ext cx="1844013" cy="1896415"/>
          </a:xfrm>
          <a:prstGeom prst="rect">
            <a:avLst/>
          </a:prstGeom>
          <a:ln w="25400">
            <a:miter lim="400000"/>
          </a:ln>
          <a:effectLst>
            <a:reflection blurRad="0" stA="50000" stPos="0" endA="0" endPos="40000" dist="0" dir="5400000" fadeDir="5400000" sx="100000" sy="-100000" kx="0" ky="0" algn="bl" rotWithShape="0"/>
          </a:effectLst>
        </p:spPr>
      </p:pic>
      <p:pic>
        <p:nvPicPr>
          <p:cNvPr id="341" name="droppedImage.png"/>
          <p:cNvPicPr/>
          <p:nvPr/>
        </p:nvPicPr>
        <p:blipFill>
          <a:blip r:embed="rId3">
            <a:extLst/>
          </a:blip>
          <a:srcRect l="0" t="51673" r="55839" b="0"/>
          <a:stretch>
            <a:fillRect/>
          </a:stretch>
        </p:blipFill>
        <p:spPr>
          <a:xfrm>
            <a:off x="10209965" y="6680200"/>
            <a:ext cx="1639135" cy="1821056"/>
          </a:xfrm>
          <a:prstGeom prst="rect">
            <a:avLst/>
          </a:prstGeom>
          <a:ln w="25400">
            <a:miter lim="400000"/>
          </a:ln>
          <a:effectLst>
            <a:reflection blurRad="0" stA="50000" stPos="0" endA="0" endPos="40000" dist="0" dir="5400000" fadeDir="5400000" sx="100000" sy="-100000" kx="0" ky="0" algn="bl" rotWithShape="0"/>
          </a:effectLst>
        </p:spPr>
      </p:pic>
      <p:sp>
        <p:nvSpPr>
          <p:cNvPr id="342" name="Shape 342"/>
          <p:cNvSpPr/>
          <p:nvPr/>
        </p:nvSpPr>
        <p:spPr>
          <a:xfrm>
            <a:off x="1155700" y="5664200"/>
            <a:ext cx="3492718" cy="812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marL="533400" indent="-533400" defTabSz="584200">
              <a:spcBef>
                <a:spcPts val="2500"/>
              </a:spcBef>
              <a:buClr>
                <a:srgbClr val="00C45D"/>
              </a:buClr>
              <a:buSzPct val="125000"/>
              <a:buFont typeface="Calibri"/>
              <a:buChar char="•"/>
              <a:defRPr sz="4900">
                <a:latin typeface="+mj-lt"/>
                <a:ea typeface="+mj-ea"/>
                <a:cs typeface="+mj-cs"/>
                <a:sym typeface="Gill Sans"/>
              </a:defRPr>
            </a:lvl1pPr>
          </a:lstStyle>
          <a:p>
            <a:pPr lvl="0">
              <a:defRPr sz="1800"/>
            </a:pPr>
            <a:r>
              <a:rPr sz="4900"/>
              <a:t>BetterPlant</a:t>
            </a:r>
          </a:p>
        </p:txBody>
      </p:sp>
      <p:sp>
        <p:nvSpPr>
          <p:cNvPr id="343" name="Shape 343"/>
          <p:cNvSpPr/>
          <p:nvPr/>
        </p:nvSpPr>
        <p:spPr>
          <a:xfrm>
            <a:off x="8178800" y="5715000"/>
            <a:ext cx="3082814" cy="812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marL="533400" indent="-533400" defTabSz="584200">
              <a:spcBef>
                <a:spcPts val="2500"/>
              </a:spcBef>
              <a:buClr>
                <a:srgbClr val="00C45D"/>
              </a:buClr>
              <a:buSzPct val="125000"/>
              <a:buFont typeface="Calibri"/>
              <a:buChar char="•"/>
              <a:defRPr sz="4900">
                <a:latin typeface="+mj-lt"/>
                <a:ea typeface="+mj-ea"/>
                <a:cs typeface="+mj-cs"/>
                <a:sym typeface="Gill Sans"/>
              </a:defRPr>
            </a:lvl1pPr>
          </a:lstStyle>
          <a:p>
            <a:pPr lvl="0">
              <a:defRPr sz="1800"/>
            </a:pPr>
            <a:r>
              <a:rPr sz="4900"/>
              <a:t>RapidGro</a:t>
            </a:r>
          </a:p>
        </p:txBody>
      </p:sp>
    </p:spTree>
  </p:cSld>
  <p:clrMapOvr>
    <a:masterClrMapping/>
  </p:clrMapOvr>
  <p:transition spd="slow" advClick="1">
    <p:push dir="l"/>
  </p:transition>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5" name="Shape 345"/>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Example Activity</a:t>
            </a:r>
          </a:p>
        </p:txBody>
      </p:sp>
      <p:grpSp>
        <p:nvGrpSpPr>
          <p:cNvPr id="348" name="Group 348"/>
          <p:cNvGrpSpPr/>
          <p:nvPr/>
        </p:nvGrpSpPr>
        <p:grpSpPr>
          <a:xfrm>
            <a:off x="697980" y="215900"/>
            <a:ext cx="11646420" cy="1057143"/>
            <a:chOff x="0" y="0"/>
            <a:chExt cx="11646419" cy="1057142"/>
          </a:xfrm>
        </p:grpSpPr>
        <p:pic>
          <p:nvPicPr>
            <p:cNvPr id="346" name="droppedImage.png"/>
            <p:cNvPicPr/>
            <p:nvPr/>
          </p:nvPicPr>
          <p:blipFill>
            <a:blip r:embed="rId2">
              <a:extLst/>
            </a:blip>
            <a:stretch>
              <a:fillRect/>
            </a:stretch>
          </p:blipFill>
          <p:spPr>
            <a:xfrm>
              <a:off x="10871719" y="0"/>
              <a:ext cx="774701" cy="1057143"/>
            </a:xfrm>
            <a:prstGeom prst="rect">
              <a:avLst/>
            </a:prstGeom>
            <a:ln w="12700" cap="flat">
              <a:noFill/>
              <a:miter lim="400000"/>
            </a:ln>
            <a:effectLst/>
          </p:spPr>
        </p:pic>
        <p:sp>
          <p:nvSpPr>
            <p:cNvPr id="347" name="Shape 347"/>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
        <p:nvSpPr>
          <p:cNvPr id="349" name="Shape 349"/>
          <p:cNvSpPr/>
          <p:nvPr/>
        </p:nvSpPr>
        <p:spPr>
          <a:xfrm>
            <a:off x="330200" y="1473200"/>
            <a:ext cx="12382500" cy="2895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marL="533400" indent="-533400" defTabSz="584200">
              <a:spcBef>
                <a:spcPts val="2500"/>
              </a:spcBef>
              <a:buClr>
                <a:srgbClr val="00C45D"/>
              </a:buClr>
              <a:buSzPct val="125000"/>
              <a:buFont typeface="Calibri"/>
              <a:buChar char="•"/>
              <a:defRPr sz="1800"/>
            </a:pPr>
            <a:r>
              <a:rPr sz="4900">
                <a:latin typeface="+mj-lt"/>
                <a:ea typeface="+mj-ea"/>
                <a:cs typeface="+mj-cs"/>
                <a:sym typeface="Gill Sans"/>
              </a:rPr>
              <a:t>Record mean yields &lt; 1.7 on yellow post-it.</a:t>
            </a:r>
            <a:endParaRPr sz="4900">
              <a:latin typeface="+mj-lt"/>
              <a:ea typeface="+mj-ea"/>
              <a:cs typeface="+mj-cs"/>
              <a:sym typeface="Gill Sans"/>
            </a:endParaRPr>
          </a:p>
          <a:p>
            <a:pPr lvl="0" marL="533400" indent="-533400" defTabSz="584200">
              <a:spcBef>
                <a:spcPts val="2500"/>
              </a:spcBef>
              <a:buClr>
                <a:srgbClr val="00C45D"/>
              </a:buClr>
              <a:buSzPct val="125000"/>
              <a:buFont typeface="Calibri"/>
              <a:buChar char="•"/>
              <a:defRPr sz="1800"/>
            </a:pPr>
            <a:r>
              <a:rPr sz="4900">
                <a:latin typeface="+mj-lt"/>
                <a:ea typeface="+mj-ea"/>
                <a:cs typeface="+mj-cs"/>
                <a:sym typeface="Gill Sans"/>
              </a:rPr>
              <a:t>Record mean yields ≥ 1.7 on red post-it.</a:t>
            </a:r>
            <a:endParaRPr sz="4900">
              <a:latin typeface="+mj-lt"/>
              <a:ea typeface="+mj-ea"/>
              <a:cs typeface="+mj-cs"/>
              <a:sym typeface="Gill Sans"/>
            </a:endParaRPr>
          </a:p>
          <a:p>
            <a:pPr lvl="0" marL="533400" indent="-533400" defTabSz="584200">
              <a:spcBef>
                <a:spcPts val="2500"/>
              </a:spcBef>
              <a:buClr>
                <a:srgbClr val="00C45D"/>
              </a:buClr>
              <a:buSzPct val="125000"/>
              <a:buFont typeface="Calibri"/>
              <a:buChar char="•"/>
              <a:defRPr sz="1800"/>
            </a:pPr>
            <a:r>
              <a:rPr sz="4900">
                <a:latin typeface="+mj-lt"/>
                <a:ea typeface="+mj-ea"/>
                <a:cs typeface="+mj-cs"/>
                <a:sym typeface="Gill Sans"/>
              </a:rPr>
              <a:t>Construct a post-it “dotplot” of all results.</a:t>
            </a:r>
          </a:p>
        </p:txBody>
      </p:sp>
      <p:pic>
        <p:nvPicPr>
          <p:cNvPr id="350" name="droppedImage.png"/>
          <p:cNvPicPr/>
          <p:nvPr/>
        </p:nvPicPr>
        <p:blipFill>
          <a:blip r:embed="rId3">
            <a:extLst/>
          </a:blip>
          <a:stretch>
            <a:fillRect/>
          </a:stretch>
        </p:blipFill>
        <p:spPr>
          <a:xfrm>
            <a:off x="492530" y="7923609"/>
            <a:ext cx="1369136" cy="1457009"/>
          </a:xfrm>
          <a:prstGeom prst="rect">
            <a:avLst/>
          </a:prstGeom>
          <a:ln w="12700">
            <a:miter lim="400000"/>
          </a:ln>
        </p:spPr>
      </p:pic>
      <p:pic>
        <p:nvPicPr>
          <p:cNvPr id="351" name="droppedImage.tiff"/>
          <p:cNvPicPr/>
          <p:nvPr/>
        </p:nvPicPr>
        <p:blipFill>
          <a:blip r:embed="rId4">
            <a:extLst/>
          </a:blip>
          <a:stretch>
            <a:fillRect/>
          </a:stretch>
        </p:blipFill>
        <p:spPr>
          <a:xfrm>
            <a:off x="2016530" y="7923609"/>
            <a:ext cx="1369136" cy="1457009"/>
          </a:xfrm>
          <a:prstGeom prst="rect">
            <a:avLst/>
          </a:prstGeom>
          <a:ln w="12700">
            <a:miter lim="400000"/>
          </a:ln>
        </p:spPr>
      </p:pic>
      <p:pic>
        <p:nvPicPr>
          <p:cNvPr id="352" name="droppedImage.tiff"/>
          <p:cNvPicPr/>
          <p:nvPr/>
        </p:nvPicPr>
        <p:blipFill>
          <a:blip r:embed="rId5">
            <a:extLst/>
          </a:blip>
          <a:stretch>
            <a:fillRect/>
          </a:stretch>
        </p:blipFill>
        <p:spPr>
          <a:xfrm>
            <a:off x="3540530" y="7923609"/>
            <a:ext cx="1369136" cy="1457009"/>
          </a:xfrm>
          <a:prstGeom prst="rect">
            <a:avLst/>
          </a:prstGeom>
          <a:ln w="12700">
            <a:miter lim="400000"/>
          </a:ln>
        </p:spPr>
      </p:pic>
      <p:pic>
        <p:nvPicPr>
          <p:cNvPr id="353" name="droppedImage.tiff"/>
          <p:cNvPicPr/>
          <p:nvPr/>
        </p:nvPicPr>
        <p:blipFill>
          <a:blip r:embed="rId6">
            <a:extLst/>
          </a:blip>
          <a:stretch>
            <a:fillRect/>
          </a:stretch>
        </p:blipFill>
        <p:spPr>
          <a:xfrm>
            <a:off x="5064530" y="7923609"/>
            <a:ext cx="1369136" cy="1457009"/>
          </a:xfrm>
          <a:prstGeom prst="rect">
            <a:avLst/>
          </a:prstGeom>
          <a:ln w="12700">
            <a:miter lim="400000"/>
          </a:ln>
        </p:spPr>
      </p:pic>
      <p:pic>
        <p:nvPicPr>
          <p:cNvPr id="354" name="droppedImage.tiff"/>
          <p:cNvPicPr/>
          <p:nvPr/>
        </p:nvPicPr>
        <p:blipFill>
          <a:blip r:embed="rId7">
            <a:extLst/>
          </a:blip>
          <a:stretch>
            <a:fillRect/>
          </a:stretch>
        </p:blipFill>
        <p:spPr>
          <a:xfrm>
            <a:off x="6588530" y="7923609"/>
            <a:ext cx="1369136" cy="1457009"/>
          </a:xfrm>
          <a:prstGeom prst="rect">
            <a:avLst/>
          </a:prstGeom>
          <a:ln w="12700">
            <a:miter lim="400000"/>
          </a:ln>
        </p:spPr>
      </p:pic>
      <p:pic>
        <p:nvPicPr>
          <p:cNvPr id="355" name="droppedImage.tiff"/>
          <p:cNvPicPr/>
          <p:nvPr/>
        </p:nvPicPr>
        <p:blipFill>
          <a:blip r:embed="rId8">
            <a:extLst/>
          </a:blip>
          <a:stretch>
            <a:fillRect/>
          </a:stretch>
        </p:blipFill>
        <p:spPr>
          <a:xfrm>
            <a:off x="8112530" y="7923609"/>
            <a:ext cx="1369136" cy="1457009"/>
          </a:xfrm>
          <a:prstGeom prst="rect">
            <a:avLst/>
          </a:prstGeom>
          <a:ln w="12700">
            <a:miter lim="400000"/>
          </a:ln>
        </p:spPr>
      </p:pic>
      <p:pic>
        <p:nvPicPr>
          <p:cNvPr id="356" name="droppedImage.tiff"/>
          <p:cNvPicPr/>
          <p:nvPr/>
        </p:nvPicPr>
        <p:blipFill>
          <a:blip r:embed="rId9">
            <a:extLst/>
          </a:blip>
          <a:stretch>
            <a:fillRect/>
          </a:stretch>
        </p:blipFill>
        <p:spPr>
          <a:xfrm>
            <a:off x="6588530" y="6679009"/>
            <a:ext cx="1369136" cy="1457009"/>
          </a:xfrm>
          <a:prstGeom prst="rect">
            <a:avLst/>
          </a:prstGeom>
          <a:ln w="12700">
            <a:miter lim="400000"/>
          </a:ln>
        </p:spPr>
      </p:pic>
      <p:pic>
        <p:nvPicPr>
          <p:cNvPr id="357" name="droppedImage.tiff"/>
          <p:cNvPicPr/>
          <p:nvPr/>
        </p:nvPicPr>
        <p:blipFill>
          <a:blip r:embed="rId10">
            <a:extLst/>
          </a:blip>
          <a:stretch>
            <a:fillRect/>
          </a:stretch>
        </p:blipFill>
        <p:spPr>
          <a:xfrm>
            <a:off x="5064530" y="6679009"/>
            <a:ext cx="1369136" cy="1457009"/>
          </a:xfrm>
          <a:prstGeom prst="rect">
            <a:avLst/>
          </a:prstGeom>
          <a:ln w="12700">
            <a:miter lim="400000"/>
          </a:ln>
        </p:spPr>
      </p:pic>
      <p:pic>
        <p:nvPicPr>
          <p:cNvPr id="358" name="droppedImage.tiff"/>
          <p:cNvPicPr/>
          <p:nvPr/>
        </p:nvPicPr>
        <p:blipFill>
          <a:blip r:embed="rId11">
            <a:extLst/>
          </a:blip>
          <a:stretch>
            <a:fillRect/>
          </a:stretch>
        </p:blipFill>
        <p:spPr>
          <a:xfrm>
            <a:off x="3540530" y="6679009"/>
            <a:ext cx="1369136" cy="1457009"/>
          </a:xfrm>
          <a:prstGeom prst="rect">
            <a:avLst/>
          </a:prstGeom>
          <a:ln w="12700">
            <a:miter lim="400000"/>
          </a:ln>
        </p:spPr>
      </p:pic>
      <p:pic>
        <p:nvPicPr>
          <p:cNvPr id="359" name="droppedImage.tiff"/>
          <p:cNvPicPr/>
          <p:nvPr/>
        </p:nvPicPr>
        <p:blipFill>
          <a:blip r:embed="rId12">
            <a:extLst/>
          </a:blip>
          <a:stretch>
            <a:fillRect/>
          </a:stretch>
        </p:blipFill>
        <p:spPr>
          <a:xfrm>
            <a:off x="2016530" y="6679009"/>
            <a:ext cx="1369136" cy="1457009"/>
          </a:xfrm>
          <a:prstGeom prst="rect">
            <a:avLst/>
          </a:prstGeom>
          <a:ln w="12700">
            <a:miter lim="400000"/>
          </a:ln>
        </p:spPr>
      </p:pic>
      <p:pic>
        <p:nvPicPr>
          <p:cNvPr id="360" name="droppedImage.tiff"/>
          <p:cNvPicPr/>
          <p:nvPr/>
        </p:nvPicPr>
        <p:blipFill>
          <a:blip r:embed="rId13">
            <a:extLst/>
          </a:blip>
          <a:stretch>
            <a:fillRect/>
          </a:stretch>
        </p:blipFill>
        <p:spPr>
          <a:xfrm>
            <a:off x="3540530" y="5409009"/>
            <a:ext cx="1369136" cy="1457009"/>
          </a:xfrm>
          <a:prstGeom prst="rect">
            <a:avLst/>
          </a:prstGeom>
          <a:ln w="12700">
            <a:miter lim="400000"/>
          </a:ln>
        </p:spPr>
      </p:pic>
      <p:pic>
        <p:nvPicPr>
          <p:cNvPr id="361" name="droppedImage.tiff"/>
          <p:cNvPicPr/>
          <p:nvPr/>
        </p:nvPicPr>
        <p:blipFill>
          <a:blip r:embed="rId14">
            <a:extLst/>
          </a:blip>
          <a:stretch>
            <a:fillRect/>
          </a:stretch>
        </p:blipFill>
        <p:spPr>
          <a:xfrm>
            <a:off x="5064530" y="5409009"/>
            <a:ext cx="1369136" cy="1457009"/>
          </a:xfrm>
          <a:prstGeom prst="rect">
            <a:avLst/>
          </a:prstGeom>
          <a:ln w="12700">
            <a:miter lim="400000"/>
          </a:ln>
        </p:spPr>
      </p:pic>
      <p:pic>
        <p:nvPicPr>
          <p:cNvPr id="362" name="droppedImage.png"/>
          <p:cNvPicPr/>
          <p:nvPr/>
        </p:nvPicPr>
        <p:blipFill>
          <a:blip r:embed="rId15">
            <a:extLst/>
          </a:blip>
          <a:stretch>
            <a:fillRect/>
          </a:stretch>
        </p:blipFill>
        <p:spPr>
          <a:xfrm>
            <a:off x="9504618" y="7937441"/>
            <a:ext cx="1308090" cy="1447561"/>
          </a:xfrm>
          <a:prstGeom prst="rect">
            <a:avLst/>
          </a:prstGeom>
          <a:ln w="12700">
            <a:miter lim="400000"/>
          </a:ln>
        </p:spPr>
      </p:pic>
      <p:pic>
        <p:nvPicPr>
          <p:cNvPr id="363" name="droppedImage.tiff"/>
          <p:cNvPicPr/>
          <p:nvPr/>
        </p:nvPicPr>
        <p:blipFill>
          <a:blip r:embed="rId16">
            <a:extLst/>
          </a:blip>
          <a:stretch>
            <a:fillRect/>
          </a:stretch>
        </p:blipFill>
        <p:spPr>
          <a:xfrm>
            <a:off x="9504618" y="6692840"/>
            <a:ext cx="1308090" cy="1447562"/>
          </a:xfrm>
          <a:prstGeom prst="rect">
            <a:avLst/>
          </a:prstGeom>
          <a:ln w="12700">
            <a:miter lim="400000"/>
          </a:ln>
        </p:spPr>
      </p:pic>
      <p:pic>
        <p:nvPicPr>
          <p:cNvPr id="364" name="droppedImage.tiff"/>
          <p:cNvPicPr/>
          <p:nvPr/>
        </p:nvPicPr>
        <p:blipFill>
          <a:blip r:embed="rId17">
            <a:extLst/>
          </a:blip>
          <a:stretch>
            <a:fillRect/>
          </a:stretch>
        </p:blipFill>
        <p:spPr>
          <a:xfrm>
            <a:off x="10825418" y="7937441"/>
            <a:ext cx="1308090" cy="1447561"/>
          </a:xfrm>
          <a:prstGeom prst="rect">
            <a:avLst/>
          </a:prstGeom>
          <a:ln w="12700">
            <a:miter lim="400000"/>
          </a:ln>
        </p:spPr>
      </p:pic>
      <p:sp>
        <p:nvSpPr>
          <p:cNvPr id="365" name="Shape 365"/>
          <p:cNvSpPr/>
          <p:nvPr/>
        </p:nvSpPr>
        <p:spPr>
          <a:xfrm>
            <a:off x="8495562" y="8204200"/>
            <a:ext cx="651435"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1.6</a:t>
            </a:r>
          </a:p>
        </p:txBody>
      </p:sp>
      <p:sp>
        <p:nvSpPr>
          <p:cNvPr id="366" name="Shape 366"/>
          <p:cNvSpPr/>
          <p:nvPr/>
        </p:nvSpPr>
        <p:spPr>
          <a:xfrm>
            <a:off x="6946162" y="8204200"/>
            <a:ext cx="651435"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1.5</a:t>
            </a:r>
          </a:p>
        </p:txBody>
      </p:sp>
      <p:sp>
        <p:nvSpPr>
          <p:cNvPr id="367" name="Shape 367"/>
          <p:cNvSpPr/>
          <p:nvPr/>
        </p:nvSpPr>
        <p:spPr>
          <a:xfrm>
            <a:off x="6946162" y="6959600"/>
            <a:ext cx="651435"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1.5</a:t>
            </a:r>
          </a:p>
        </p:txBody>
      </p:sp>
      <p:sp>
        <p:nvSpPr>
          <p:cNvPr id="368" name="Shape 368"/>
          <p:cNvSpPr/>
          <p:nvPr/>
        </p:nvSpPr>
        <p:spPr>
          <a:xfrm>
            <a:off x="5367132" y="8204200"/>
            <a:ext cx="635966"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1.4</a:t>
            </a:r>
          </a:p>
        </p:txBody>
      </p:sp>
      <p:sp>
        <p:nvSpPr>
          <p:cNvPr id="369" name="Shape 369"/>
          <p:cNvSpPr/>
          <p:nvPr/>
        </p:nvSpPr>
        <p:spPr>
          <a:xfrm>
            <a:off x="5367132" y="6934200"/>
            <a:ext cx="635966"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1.4</a:t>
            </a:r>
          </a:p>
        </p:txBody>
      </p:sp>
      <p:sp>
        <p:nvSpPr>
          <p:cNvPr id="370" name="Shape 370"/>
          <p:cNvSpPr/>
          <p:nvPr/>
        </p:nvSpPr>
        <p:spPr>
          <a:xfrm>
            <a:off x="5367132" y="5613400"/>
            <a:ext cx="635966"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1.4</a:t>
            </a:r>
          </a:p>
        </p:txBody>
      </p:sp>
      <p:sp>
        <p:nvSpPr>
          <p:cNvPr id="371" name="Shape 371"/>
          <p:cNvSpPr/>
          <p:nvPr/>
        </p:nvSpPr>
        <p:spPr>
          <a:xfrm>
            <a:off x="3929034" y="5575300"/>
            <a:ext cx="591161"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1.3</a:t>
            </a:r>
          </a:p>
        </p:txBody>
      </p:sp>
      <p:sp>
        <p:nvSpPr>
          <p:cNvPr id="372" name="Shape 372"/>
          <p:cNvSpPr/>
          <p:nvPr/>
        </p:nvSpPr>
        <p:spPr>
          <a:xfrm>
            <a:off x="3929034" y="6946900"/>
            <a:ext cx="591161"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1.3</a:t>
            </a:r>
          </a:p>
        </p:txBody>
      </p:sp>
      <p:sp>
        <p:nvSpPr>
          <p:cNvPr id="373" name="Shape 373"/>
          <p:cNvSpPr/>
          <p:nvPr/>
        </p:nvSpPr>
        <p:spPr>
          <a:xfrm>
            <a:off x="3916334" y="8216900"/>
            <a:ext cx="591161"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1.3</a:t>
            </a:r>
          </a:p>
        </p:txBody>
      </p:sp>
      <p:sp>
        <p:nvSpPr>
          <p:cNvPr id="374" name="Shape 374"/>
          <p:cNvSpPr/>
          <p:nvPr/>
        </p:nvSpPr>
        <p:spPr>
          <a:xfrm>
            <a:off x="2410432" y="8204200"/>
            <a:ext cx="631166"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1.2</a:t>
            </a:r>
          </a:p>
        </p:txBody>
      </p:sp>
      <p:sp>
        <p:nvSpPr>
          <p:cNvPr id="375" name="Shape 375"/>
          <p:cNvSpPr/>
          <p:nvPr/>
        </p:nvSpPr>
        <p:spPr>
          <a:xfrm>
            <a:off x="2359632" y="6934200"/>
            <a:ext cx="631166"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1.2</a:t>
            </a:r>
          </a:p>
        </p:txBody>
      </p:sp>
      <p:sp>
        <p:nvSpPr>
          <p:cNvPr id="376" name="Shape 376"/>
          <p:cNvSpPr/>
          <p:nvPr/>
        </p:nvSpPr>
        <p:spPr>
          <a:xfrm>
            <a:off x="981911" y="8204200"/>
            <a:ext cx="440209"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1.1</a:t>
            </a:r>
          </a:p>
        </p:txBody>
      </p:sp>
      <p:sp>
        <p:nvSpPr>
          <p:cNvPr id="377" name="Shape 377"/>
          <p:cNvSpPr/>
          <p:nvPr/>
        </p:nvSpPr>
        <p:spPr>
          <a:xfrm>
            <a:off x="9827628" y="8216900"/>
            <a:ext cx="731979"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1.7</a:t>
            </a:r>
          </a:p>
        </p:txBody>
      </p:sp>
      <p:sp>
        <p:nvSpPr>
          <p:cNvPr id="378" name="Shape 378"/>
          <p:cNvSpPr/>
          <p:nvPr/>
        </p:nvSpPr>
        <p:spPr>
          <a:xfrm>
            <a:off x="9827628" y="6934200"/>
            <a:ext cx="731979"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1.7</a:t>
            </a:r>
          </a:p>
        </p:txBody>
      </p:sp>
      <p:sp>
        <p:nvSpPr>
          <p:cNvPr id="379" name="Shape 379"/>
          <p:cNvSpPr/>
          <p:nvPr/>
        </p:nvSpPr>
        <p:spPr>
          <a:xfrm>
            <a:off x="11269967" y="8204200"/>
            <a:ext cx="641300" cy="90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4200"/>
              <a:t>1.8</a:t>
            </a:r>
          </a:p>
        </p:txBody>
      </p:sp>
    </p:spTree>
  </p:cSld>
  <p:clrMapOvr>
    <a:masterClrMapping/>
  </p:clrMapOvr>
  <p:transition spd="slow" advClick="1">
    <p:push dir="l"/>
  </p:transition>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1" name="Shape 381"/>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Key Questions</a:t>
            </a:r>
          </a:p>
        </p:txBody>
      </p:sp>
      <p:grpSp>
        <p:nvGrpSpPr>
          <p:cNvPr id="384" name="Group 384"/>
          <p:cNvGrpSpPr/>
          <p:nvPr/>
        </p:nvGrpSpPr>
        <p:grpSpPr>
          <a:xfrm>
            <a:off x="697980" y="215900"/>
            <a:ext cx="11646420" cy="1057143"/>
            <a:chOff x="0" y="0"/>
            <a:chExt cx="11646419" cy="1057142"/>
          </a:xfrm>
        </p:grpSpPr>
        <p:pic>
          <p:nvPicPr>
            <p:cNvPr id="382" name="droppedImage.png"/>
            <p:cNvPicPr/>
            <p:nvPr/>
          </p:nvPicPr>
          <p:blipFill>
            <a:blip r:embed="rId3">
              <a:extLst/>
            </a:blip>
            <a:stretch>
              <a:fillRect/>
            </a:stretch>
          </p:blipFill>
          <p:spPr>
            <a:xfrm>
              <a:off x="10871719" y="0"/>
              <a:ext cx="774701" cy="1057143"/>
            </a:xfrm>
            <a:prstGeom prst="rect">
              <a:avLst/>
            </a:prstGeom>
            <a:ln w="12700" cap="flat">
              <a:noFill/>
              <a:miter lim="400000"/>
            </a:ln>
            <a:effectLst/>
          </p:spPr>
        </p:pic>
        <p:sp>
          <p:nvSpPr>
            <p:cNvPr id="383" name="Shape 383"/>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pic>
        <p:nvPicPr>
          <p:cNvPr id="385" name="droppedImage.png"/>
          <p:cNvPicPr/>
          <p:nvPr/>
        </p:nvPicPr>
        <p:blipFill>
          <a:blip r:embed="rId4">
            <a:extLst/>
          </a:blip>
          <a:stretch>
            <a:fillRect/>
          </a:stretch>
        </p:blipFill>
        <p:spPr>
          <a:xfrm>
            <a:off x="241300" y="4737100"/>
            <a:ext cx="12506762" cy="4368801"/>
          </a:xfrm>
          <a:prstGeom prst="rect">
            <a:avLst/>
          </a:prstGeom>
          <a:ln w="12700">
            <a:miter lim="400000"/>
          </a:ln>
        </p:spPr>
      </p:pic>
      <p:sp>
        <p:nvSpPr>
          <p:cNvPr id="386" name="Shape 386"/>
          <p:cNvSpPr/>
          <p:nvPr/>
        </p:nvSpPr>
        <p:spPr>
          <a:xfrm>
            <a:off x="4076700" y="1638300"/>
            <a:ext cx="5524500" cy="2717800"/>
          </a:xfrm>
          <a:prstGeom prst="wedgeEllipseCallout">
            <a:avLst>
              <a:gd name="adj1" fmla="val -60622"/>
              <a:gd name="adj2" fmla="val 41352"/>
            </a:avLst>
          </a:prstGeom>
          <a:solidFill>
            <a:srgbClr val="B5C2FF"/>
          </a:solidFill>
          <a:ln w="25400">
            <a:solidFill/>
            <a:miter lim="400000"/>
          </a:ln>
          <a:effectLst>
            <a:outerShdw sx="100000" sy="100000" kx="0" ky="0" algn="b" rotWithShape="0" blurRad="76200" dist="50800" dir="5400000">
              <a:srgbClr val="000000">
                <a:alpha val="50000"/>
              </a:srgbClr>
            </a:outerShdw>
          </a:effectLst>
          <a:extLst>
            <a:ext uri="{C572A759-6A51-4108-AA02-DFA0A04FC94B}">
              <ma14:wrappingTextBoxFlag xmlns:ma14="http://schemas.microsoft.com/office/mac/drawingml/2011/main" val="1"/>
            </a:ext>
          </a:extLst>
        </p:spPr>
        <p:txBody>
          <a:bodyPr lIns="0" tIns="0" rIns="0" bIns="0" anchor="ctr"/>
          <a:lstStyle>
            <a:lvl1pPr algn="ctr" defTabSz="584200">
              <a:lnSpc>
                <a:spcPct val="80000"/>
              </a:lnSpc>
              <a:defRPr sz="5300">
                <a:latin typeface="+mj-lt"/>
                <a:ea typeface="+mj-ea"/>
                <a:cs typeface="+mj-cs"/>
                <a:sym typeface="Gill Sans"/>
              </a:defRPr>
            </a:lvl1pPr>
          </a:lstStyle>
          <a:p>
            <a:pPr lvl="0">
              <a:defRPr sz="1800"/>
            </a:pPr>
            <a:r>
              <a:rPr sz="5300"/>
              <a:t>Are we surprised by our observation?</a:t>
            </a:r>
          </a:p>
        </p:txBody>
      </p:sp>
    </p:spTree>
  </p:cSld>
  <p:clrMapOvr>
    <a:masterClrMapping/>
  </p:clrMapOvr>
  <p:transition spd="slow" advClick="1">
    <p:push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16" presetID="23" grpId="1" fill="hold">
                                  <p:stCondLst>
                                    <p:cond delay="0"/>
                                  </p:stCondLst>
                                  <p:iterate type="el" backwards="0">
                                    <p:tmAbs val="0"/>
                                  </p:iterate>
                                  <p:childTnLst>
                                    <p:set>
                                      <p:cBhvr>
                                        <p:cTn id="6" fill="hold"/>
                                        <p:tgtEl>
                                          <p:spTgt spid="386"/>
                                        </p:tgtEl>
                                        <p:attrNameLst>
                                          <p:attrName>style.visibility</p:attrName>
                                        </p:attrNameLst>
                                      </p:cBhvr>
                                      <p:to>
                                        <p:strVal val="visible"/>
                                      </p:to>
                                    </p:set>
                                    <p:anim calcmode="lin" valueType="num">
                                      <p:cBhvr>
                                        <p:cTn id="7" dur="1000" fill="hold"/>
                                        <p:tgtEl>
                                          <p:spTgt spid="386"/>
                                        </p:tgtEl>
                                        <p:attrNameLst>
                                          <p:attrName>ppt_w</p:attrName>
                                        </p:attrNameLst>
                                      </p:cBhvr>
                                      <p:tavLst>
                                        <p:tav tm="0">
                                          <p:val>
                                            <p:fltVal val="0"/>
                                          </p:val>
                                        </p:tav>
                                        <p:tav tm="100000">
                                          <p:val>
                                            <p:strVal val="#ppt_w"/>
                                          </p:val>
                                        </p:tav>
                                      </p:tavLst>
                                    </p:anim>
                                    <p:anim calcmode="lin" valueType="num">
                                      <p:cBhvr>
                                        <p:cTn id="8" dur="1000" fill="hold"/>
                                        <p:tgtEl>
                                          <p:spTgt spid="38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86" grpId="1"/>
    </p:bldLst>
  </p:timing>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0" name="Shape 390"/>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Part 4</a:t>
            </a:r>
          </a:p>
        </p:txBody>
      </p:sp>
      <p:grpSp>
        <p:nvGrpSpPr>
          <p:cNvPr id="393" name="Group 393"/>
          <p:cNvGrpSpPr/>
          <p:nvPr/>
        </p:nvGrpSpPr>
        <p:grpSpPr>
          <a:xfrm>
            <a:off x="697980" y="215900"/>
            <a:ext cx="11646420" cy="1057143"/>
            <a:chOff x="0" y="0"/>
            <a:chExt cx="11646419" cy="1057142"/>
          </a:xfrm>
        </p:grpSpPr>
        <p:pic>
          <p:nvPicPr>
            <p:cNvPr id="391" name="droppedImage.png"/>
            <p:cNvPicPr/>
            <p:nvPr/>
          </p:nvPicPr>
          <p:blipFill>
            <a:blip r:embed="rId2">
              <a:extLst/>
            </a:blip>
            <a:stretch>
              <a:fillRect/>
            </a:stretch>
          </p:blipFill>
          <p:spPr>
            <a:xfrm>
              <a:off x="10871719" y="0"/>
              <a:ext cx="774701" cy="1057143"/>
            </a:xfrm>
            <a:prstGeom prst="rect">
              <a:avLst/>
            </a:prstGeom>
            <a:ln w="12700" cap="flat">
              <a:noFill/>
              <a:miter lim="400000"/>
            </a:ln>
            <a:effectLst/>
          </p:spPr>
        </p:pic>
        <p:sp>
          <p:nvSpPr>
            <p:cNvPr id="392" name="Shape 392"/>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pic>
        <p:nvPicPr>
          <p:cNvPr id="394" name="droppedImage.png"/>
          <p:cNvPicPr/>
          <p:nvPr/>
        </p:nvPicPr>
        <p:blipFill>
          <a:blip r:embed="rId3">
            <a:extLst/>
          </a:blip>
          <a:stretch>
            <a:fillRect/>
          </a:stretch>
        </p:blipFill>
        <p:spPr>
          <a:xfrm>
            <a:off x="182562" y="1302729"/>
            <a:ext cx="12619038" cy="8463758"/>
          </a:xfrm>
          <a:prstGeom prst="rect">
            <a:avLst/>
          </a:prstGeom>
          <a:ln w="12700">
            <a:miter lim="400000"/>
          </a:ln>
        </p:spPr>
      </p:pic>
      <p:sp>
        <p:nvSpPr>
          <p:cNvPr id="395" name="Shape 395"/>
          <p:cNvSpPr/>
          <p:nvPr/>
        </p:nvSpPr>
        <p:spPr>
          <a:xfrm>
            <a:off x="5448300" y="4965700"/>
            <a:ext cx="4762500" cy="29083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ctr" defTabSz="584200">
              <a:defRPr sz="6000">
                <a:latin typeface="Gill Sans Light"/>
                <a:ea typeface="Gill Sans Light"/>
                <a:cs typeface="Gill Sans Light"/>
                <a:sym typeface="Gill Sans Light"/>
              </a:defRPr>
            </a:lvl1pPr>
          </a:lstStyle>
          <a:p>
            <a:pPr lvl="0">
              <a:defRPr sz="1800"/>
            </a:pPr>
            <a:r>
              <a:rPr sz="6000"/>
              <a:t>Structured FRAPPY Process</a:t>
            </a:r>
          </a:p>
        </p:txBody>
      </p:sp>
    </p:spTree>
  </p:cSld>
  <p:clrMapOvr>
    <a:masterClrMapping/>
  </p:clrMapOvr>
  <p:transition spd="slow" advClick="1">
    <p:push dir="l"/>
  </p:transition>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7" name="Shape 397"/>
          <p:cNvSpPr/>
          <p:nvPr/>
        </p:nvSpPr>
        <p:spPr>
          <a:xfrm>
            <a:off x="215900" y="1714500"/>
            <a:ext cx="12204700" cy="7556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lvl="0" marL="533400" indent="-533400" defTabSz="584200">
              <a:spcBef>
                <a:spcPts val="5400"/>
              </a:spcBef>
              <a:buClr>
                <a:srgbClr val="73FA79"/>
              </a:buClr>
              <a:buSzPct val="125000"/>
              <a:buFont typeface="Calibri"/>
              <a:buChar char="•"/>
              <a:defRPr sz="1800"/>
            </a:pPr>
            <a:r>
              <a:rPr sz="4900">
                <a:latin typeface="+mj-lt"/>
                <a:ea typeface="+mj-ea"/>
                <a:cs typeface="+mj-cs"/>
                <a:sym typeface="Gill Sans"/>
              </a:rPr>
              <a:t>What is the intent of the question?</a:t>
            </a:r>
            <a:endParaRPr sz="4900">
              <a:latin typeface="+mj-lt"/>
              <a:ea typeface="+mj-ea"/>
              <a:cs typeface="+mj-cs"/>
              <a:sym typeface="Gill Sans"/>
            </a:endParaRPr>
          </a:p>
          <a:p>
            <a:pPr lvl="3" marL="1739900" indent="-533400" defTabSz="584200">
              <a:spcBef>
                <a:spcPts val="2500"/>
              </a:spcBef>
              <a:buClr>
                <a:srgbClr val="0433FF"/>
              </a:buClr>
              <a:buSzPct val="125000"/>
              <a:buFont typeface="Calibri"/>
              <a:buChar char="•"/>
              <a:defRPr sz="1800"/>
            </a:pPr>
            <a:r>
              <a:rPr sz="4900">
                <a:latin typeface="+mj-lt"/>
                <a:ea typeface="+mj-ea"/>
                <a:cs typeface="+mj-cs"/>
                <a:sym typeface="Gill Sans"/>
              </a:rPr>
              <a:t>What did the </a:t>
            </a:r>
            <a:r>
              <a:rPr spc="-48" sz="4900">
                <a:latin typeface="+mj-lt"/>
                <a:ea typeface="+mj-ea"/>
                <a:cs typeface="+mj-cs"/>
                <a:sym typeface="Gill Sans"/>
              </a:rPr>
              <a:t>student(s) do well?</a:t>
            </a:r>
            <a:endParaRPr spc="-48" sz="4900">
              <a:latin typeface="+mj-lt"/>
              <a:ea typeface="+mj-ea"/>
              <a:cs typeface="+mj-cs"/>
              <a:sym typeface="Gill Sans"/>
            </a:endParaRPr>
          </a:p>
          <a:p>
            <a:pPr lvl="3" marL="1739900" indent="-533400" defTabSz="584200">
              <a:spcBef>
                <a:spcPts val="2500"/>
              </a:spcBef>
              <a:buClr>
                <a:srgbClr val="0433FF"/>
              </a:buClr>
              <a:buSzPct val="125000"/>
              <a:buFont typeface="Calibri"/>
              <a:buChar char="•"/>
              <a:defRPr sz="1800"/>
            </a:pPr>
            <a:r>
              <a:rPr spc="-48" sz="4900">
                <a:latin typeface="+mj-lt"/>
                <a:ea typeface="+mj-ea"/>
                <a:cs typeface="+mj-cs"/>
                <a:sym typeface="Gill Sans"/>
              </a:rPr>
              <a:t>What could they have done better?</a:t>
            </a:r>
            <a:endParaRPr spc="-48" sz="4900">
              <a:latin typeface="+mj-lt"/>
              <a:ea typeface="+mj-ea"/>
              <a:cs typeface="+mj-cs"/>
              <a:sym typeface="Gill Sans"/>
            </a:endParaRPr>
          </a:p>
          <a:p>
            <a:pPr lvl="3" marL="1739900" indent="-533400" defTabSz="584200">
              <a:spcBef>
                <a:spcPts val="5600"/>
              </a:spcBef>
              <a:buClr>
                <a:srgbClr val="0433FF"/>
              </a:buClr>
              <a:buSzPct val="125000"/>
              <a:buFont typeface="Calibri"/>
              <a:buChar char="•"/>
              <a:defRPr sz="1800"/>
            </a:pPr>
            <a:r>
              <a:rPr spc="-48" sz="4900">
                <a:latin typeface="+mj-lt"/>
                <a:ea typeface="+mj-ea"/>
                <a:cs typeface="+mj-cs"/>
                <a:sym typeface="Gill Sans"/>
              </a:rPr>
              <a:t>How would I sc</a:t>
            </a:r>
            <a:r>
              <a:rPr sz="4900">
                <a:latin typeface="+mj-lt"/>
                <a:ea typeface="+mj-ea"/>
                <a:cs typeface="+mj-cs"/>
                <a:sym typeface="Gill Sans"/>
              </a:rPr>
              <a:t>ore their response?</a:t>
            </a:r>
            <a:endParaRPr sz="4900">
              <a:latin typeface="+mj-lt"/>
              <a:ea typeface="+mj-ea"/>
              <a:cs typeface="+mj-cs"/>
              <a:sym typeface="Gill Sans"/>
            </a:endParaRPr>
          </a:p>
          <a:p>
            <a:pPr lvl="0" marL="533400" indent="-533400" defTabSz="584200">
              <a:spcBef>
                <a:spcPts val="2500"/>
              </a:spcBef>
              <a:buClr>
                <a:srgbClr val="941100"/>
              </a:buClr>
              <a:buSzPct val="125000"/>
              <a:buFont typeface="Calibri"/>
              <a:buChar char="•"/>
              <a:defRPr sz="1800"/>
            </a:pPr>
            <a:r>
              <a:rPr sz="4900">
                <a:latin typeface="+mj-lt"/>
                <a:ea typeface="+mj-ea"/>
                <a:cs typeface="+mj-cs"/>
                <a:sym typeface="Gill Sans"/>
              </a:rPr>
              <a:t>What did </a:t>
            </a:r>
            <a:r>
              <a:rPr sz="4900" u="sng">
                <a:latin typeface="+mj-lt"/>
                <a:ea typeface="+mj-ea"/>
                <a:cs typeface="+mj-cs"/>
                <a:sym typeface="Gill Sans"/>
              </a:rPr>
              <a:t>I</a:t>
            </a:r>
            <a:r>
              <a:rPr sz="4900">
                <a:latin typeface="+mj-lt"/>
                <a:ea typeface="+mj-ea"/>
                <a:cs typeface="+mj-cs"/>
                <a:sym typeface="Gill Sans"/>
              </a:rPr>
              <a:t> do well? What could </a:t>
            </a:r>
            <a:r>
              <a:rPr sz="4900" u="sng">
                <a:latin typeface="+mj-lt"/>
                <a:ea typeface="+mj-ea"/>
                <a:cs typeface="+mj-cs"/>
                <a:sym typeface="Gill Sans"/>
              </a:rPr>
              <a:t>I</a:t>
            </a:r>
            <a:r>
              <a:rPr sz="4900">
                <a:latin typeface="+mj-lt"/>
                <a:ea typeface="+mj-ea"/>
                <a:cs typeface="+mj-cs"/>
                <a:sym typeface="Gill Sans"/>
              </a:rPr>
              <a:t> do better?</a:t>
            </a:r>
            <a:endParaRPr sz="4900">
              <a:latin typeface="+mj-lt"/>
              <a:ea typeface="+mj-ea"/>
              <a:cs typeface="+mj-cs"/>
              <a:sym typeface="Gill Sans"/>
            </a:endParaRPr>
          </a:p>
          <a:p>
            <a:pPr lvl="0" marL="533400" indent="-533400" defTabSz="584200">
              <a:spcBef>
                <a:spcPts val="2500"/>
              </a:spcBef>
              <a:buClr>
                <a:srgbClr val="941100"/>
              </a:buClr>
              <a:buSzPct val="125000"/>
              <a:buFont typeface="Calibri"/>
              <a:buChar char="•"/>
              <a:defRPr sz="1800"/>
            </a:pPr>
            <a:r>
              <a:rPr sz="4900">
                <a:latin typeface="+mj-lt"/>
                <a:ea typeface="+mj-ea"/>
                <a:cs typeface="+mj-cs"/>
                <a:sym typeface="Gill Sans"/>
              </a:rPr>
              <a:t>What do I need to remember when I see a problem like this in the future?</a:t>
            </a:r>
          </a:p>
        </p:txBody>
      </p:sp>
      <p:sp>
        <p:nvSpPr>
          <p:cNvPr id="398" name="Shape 398"/>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Key FRAPPY Questions</a:t>
            </a:r>
          </a:p>
        </p:txBody>
      </p:sp>
      <p:grpSp>
        <p:nvGrpSpPr>
          <p:cNvPr id="401" name="Group 401"/>
          <p:cNvGrpSpPr/>
          <p:nvPr/>
        </p:nvGrpSpPr>
        <p:grpSpPr>
          <a:xfrm>
            <a:off x="697980" y="215900"/>
            <a:ext cx="11646420" cy="1057143"/>
            <a:chOff x="0" y="0"/>
            <a:chExt cx="11646419" cy="1057142"/>
          </a:xfrm>
        </p:grpSpPr>
        <p:pic>
          <p:nvPicPr>
            <p:cNvPr id="399" name="droppedImage.png"/>
            <p:cNvPicPr/>
            <p:nvPr/>
          </p:nvPicPr>
          <p:blipFill>
            <a:blip r:embed="rId2">
              <a:extLst/>
            </a:blip>
            <a:stretch>
              <a:fillRect/>
            </a:stretch>
          </p:blipFill>
          <p:spPr>
            <a:xfrm>
              <a:off x="10871719" y="0"/>
              <a:ext cx="774701" cy="1057143"/>
            </a:xfrm>
            <a:prstGeom prst="rect">
              <a:avLst/>
            </a:prstGeom>
            <a:ln w="12700" cap="flat">
              <a:noFill/>
              <a:miter lim="400000"/>
            </a:ln>
            <a:effectLst/>
          </p:spPr>
        </p:pic>
        <p:sp>
          <p:nvSpPr>
            <p:cNvPr id="400" name="Shape 400"/>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Tree>
  </p:cSld>
  <p:clrMapOvr>
    <a:masterClrMapping/>
  </p:clrMapOvr>
  <p:transition spd="slow" advClick="1">
    <p:push dir="l"/>
  </p:transition>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03" name="Shape 403"/>
          <p:cNvSpPr/>
          <p:nvPr/>
        </p:nvSpPr>
        <p:spPr>
          <a:xfrm>
            <a:off x="647700" y="914400"/>
            <a:ext cx="125476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lstStyle>
            <a:lvl1pPr defTabSz="584200">
              <a:defRPr cap="small" spc="-239" sz="6000">
                <a:latin typeface="Futura"/>
                <a:ea typeface="Futura"/>
                <a:cs typeface="Futura"/>
                <a:sym typeface="Futura"/>
              </a:defRPr>
            </a:lvl1pPr>
          </a:lstStyle>
          <a:p>
            <a:pPr lvl="0">
              <a:defRPr cap="none" spc="0" sz="1800"/>
            </a:pPr>
            <a:r>
              <a:rPr cap="small" spc="-239" sz="6000"/>
              <a:t>The FRAPPY Process</a:t>
            </a:r>
          </a:p>
        </p:txBody>
      </p:sp>
      <p:pic>
        <p:nvPicPr>
          <p:cNvPr id="404" name=""/>
          <p:cNvPicPr/>
          <p:nvPr/>
        </p:nvPicPr>
        <p:blipFill>
          <a:blip r:embed="rId3">
            <a:extLst/>
          </a:blip>
          <a:stretch>
            <a:fillRect/>
          </a:stretch>
        </p:blipFill>
        <p:spPr>
          <a:xfrm>
            <a:off x="317500" y="2420437"/>
            <a:ext cx="5184889" cy="7150101"/>
          </a:xfrm>
          <a:prstGeom prst="rect">
            <a:avLst/>
          </a:prstGeom>
          <a:effectLst>
            <a:outerShdw sx="100000" sy="100000" kx="0" ky="0" algn="b" rotWithShape="0" blurRad="63500" dist="50800" dir="2700000">
              <a:srgbClr val="000000">
                <a:alpha val="75000"/>
              </a:srgbClr>
            </a:outerShdw>
          </a:effectLst>
        </p:spPr>
      </p:pic>
      <p:sp>
        <p:nvSpPr>
          <p:cNvPr id="405" name="Shape 405"/>
          <p:cNvSpPr/>
          <p:nvPr/>
        </p:nvSpPr>
        <p:spPr>
          <a:xfrm>
            <a:off x="5461000" y="2222500"/>
            <a:ext cx="7239000" cy="75311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marL="228600" marR="57799" indent="-228600" defTabSz="1295400">
              <a:spcBef>
                <a:spcPts val="1100"/>
              </a:spcBef>
              <a:buClr>
                <a:srgbClr val="86A501"/>
              </a:buClr>
              <a:buSzPct val="130000"/>
              <a:buFont typeface="Wingdings"/>
              <a:buChar char=""/>
              <a:defRPr sz="1800"/>
            </a:pPr>
            <a:r>
              <a:rPr b="1" sz="3700">
                <a:uFill>
                  <a:solidFill>
                    <a:srgbClr val="515151"/>
                  </a:solidFill>
                </a:uFill>
                <a:latin typeface="News Gothic MT"/>
                <a:ea typeface="News Gothic MT"/>
                <a:cs typeface="News Gothic MT"/>
                <a:sym typeface="News Gothic MT"/>
              </a:rPr>
              <a:t>The FRAPPY Process</a:t>
            </a:r>
            <a:endParaRPr b="1" sz="3700">
              <a:uFill>
                <a:solidFill>
                  <a:srgbClr val="515151"/>
                </a:solidFill>
              </a:uFill>
              <a:latin typeface="News Gothic MT"/>
              <a:ea typeface="News Gothic MT"/>
              <a:cs typeface="News Gothic MT"/>
              <a:sym typeface="News Gothic MT"/>
            </a:endParaRPr>
          </a:p>
          <a:p>
            <a:pPr lvl="2" marL="497840" marR="57799" indent="-228600" defTabSz="1295400">
              <a:spcBef>
                <a:spcPts val="1600"/>
              </a:spcBef>
              <a:buClr>
                <a:srgbClr val="C6D494"/>
              </a:buClr>
              <a:buSzPct val="130000"/>
              <a:buFont typeface="Wingdings"/>
              <a:buChar char=""/>
              <a:defRPr sz="1800"/>
            </a:pPr>
            <a:r>
              <a:rPr b="1" spc="-170" sz="3400">
                <a:uFill>
                  <a:solidFill>
                    <a:srgbClr val="515151"/>
                  </a:solidFill>
                </a:uFill>
                <a:latin typeface="News Gothic MT"/>
                <a:ea typeface="News Gothic MT"/>
                <a:cs typeface="News Gothic MT"/>
                <a:sym typeface="News Gothic MT"/>
              </a:rPr>
              <a:t>“Free Response AP Problem, Yay!”</a:t>
            </a:r>
            <a:endParaRPr b="1" spc="-170" sz="3400">
              <a:uFill>
                <a:solidFill>
                  <a:srgbClr val="515151"/>
                </a:solidFill>
              </a:uFill>
              <a:latin typeface="News Gothic MT"/>
              <a:ea typeface="News Gothic MT"/>
              <a:cs typeface="News Gothic MT"/>
              <a:sym typeface="News Gothic MT"/>
            </a:endParaRPr>
          </a:p>
          <a:p>
            <a:pPr lvl="2" marL="497840" marR="57799" indent="-228600" defTabSz="1295400">
              <a:spcBef>
                <a:spcPts val="3700"/>
              </a:spcBef>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1 Problem - 1 Class Period</a:t>
            </a:r>
            <a:endParaRPr b="1" sz="3400">
              <a:uFill>
                <a:solidFill>
                  <a:srgbClr val="515151"/>
                </a:solidFill>
              </a:uFill>
              <a:latin typeface="News Gothic MT"/>
              <a:ea typeface="News Gothic MT"/>
              <a:cs typeface="News Gothic MT"/>
              <a:sym typeface="News Gothic MT"/>
            </a:endParaRPr>
          </a:p>
          <a:p>
            <a:pPr lvl="2" marL="497840" marR="57799" indent="-228600" defTabSz="1295400">
              <a:buClr>
                <a:srgbClr val="C6D494"/>
              </a:buClr>
              <a:buSzPct val="130000"/>
              <a:buFont typeface="Wingdings"/>
              <a:buChar char=""/>
              <a:defRPr sz="1800"/>
            </a:pPr>
            <a:endParaRPr sz="3400">
              <a:uFill>
                <a:solidFill>
                  <a:srgbClr val="515151"/>
                </a:solidFill>
              </a:uFill>
              <a:latin typeface="News Gothic MT"/>
              <a:ea typeface="News Gothic MT"/>
              <a:cs typeface="News Gothic MT"/>
              <a:sym typeface="News Gothic MT"/>
            </a:endParaRPr>
          </a:p>
          <a:p>
            <a:pPr lvl="4" marL="955039" marR="57799" indent="-228599" defTabSz="1295400">
              <a:buClr>
                <a:srgbClr val="C6D494"/>
              </a:buClr>
              <a:buSzPct val="100000"/>
              <a:buFont typeface="Wingdings"/>
              <a:buBlip>
                <a:blip r:embed="rId4"/>
              </a:buBlip>
              <a:defRPr sz="1800"/>
            </a:pPr>
            <a:r>
              <a:rPr b="1" sz="3700">
                <a:uFill>
                  <a:solidFill>
                    <a:srgbClr val="515151"/>
                  </a:solidFill>
                </a:uFill>
                <a:latin typeface="News Gothic MT"/>
                <a:ea typeface="News Gothic MT"/>
                <a:cs typeface="News Gothic MT"/>
                <a:sym typeface="News Gothic MT"/>
              </a:rPr>
              <a:t>Intent of Question</a:t>
            </a:r>
            <a:endParaRPr b="1" sz="3700">
              <a:uFill>
                <a:solidFill>
                  <a:srgbClr val="515151"/>
                </a:solidFill>
              </a:uFill>
              <a:latin typeface="News Gothic MT"/>
              <a:ea typeface="News Gothic MT"/>
              <a:cs typeface="News Gothic MT"/>
              <a:sym typeface="News Gothic MT"/>
            </a:endParaRPr>
          </a:p>
          <a:p>
            <a:pPr lvl="4" marR="57799" indent="0" defTabSz="1295400">
              <a:buClr>
                <a:srgbClr val="C6D494"/>
              </a:buClr>
              <a:buFont typeface="Wingdings"/>
              <a:defRPr sz="1800"/>
            </a:pPr>
            <a:endParaRPr sz="3700">
              <a:uFill>
                <a:solidFill>
                  <a:srgbClr val="515151"/>
                </a:solidFill>
              </a:uFill>
              <a:latin typeface="News Gothic MT"/>
              <a:ea typeface="News Gothic MT"/>
              <a:cs typeface="News Gothic MT"/>
              <a:sym typeface="News Gothic MT"/>
            </a:endParaRPr>
          </a:p>
          <a:p>
            <a:pPr lvl="4" marL="955039" marR="57799" indent="-228599" defTabSz="1295400">
              <a:buClr>
                <a:srgbClr val="C6D494"/>
              </a:buClr>
              <a:buSzPct val="100000"/>
              <a:buFont typeface="Wingdings"/>
              <a:buBlip>
                <a:blip r:embed="rId4"/>
              </a:buBlip>
              <a:defRPr sz="1800"/>
            </a:pPr>
            <a:r>
              <a:rPr b="1" sz="3700">
                <a:uFill>
                  <a:solidFill>
                    <a:srgbClr val="515151"/>
                  </a:solidFill>
                </a:uFill>
                <a:latin typeface="News Gothic MT"/>
                <a:ea typeface="News Gothic MT"/>
                <a:cs typeface="News Gothic MT"/>
                <a:sym typeface="News Gothic MT"/>
              </a:rPr>
              <a:t>Sample Responses</a:t>
            </a:r>
            <a:endParaRPr b="1" sz="3700">
              <a:uFill>
                <a:solidFill>
                  <a:srgbClr val="515151"/>
                </a:solidFill>
              </a:uFill>
              <a:latin typeface="News Gothic MT"/>
              <a:ea typeface="News Gothic MT"/>
              <a:cs typeface="News Gothic MT"/>
              <a:sym typeface="News Gothic MT"/>
            </a:endParaRPr>
          </a:p>
          <a:p>
            <a:pPr lvl="4" marL="955039" marR="57799" indent="-228599" defTabSz="1295400">
              <a:buClr>
                <a:srgbClr val="C6D494"/>
              </a:buClr>
              <a:buSzPct val="100000"/>
              <a:buFont typeface="Wingdings"/>
              <a:buBlip>
                <a:blip r:embed="rId4"/>
              </a:buBlip>
              <a:defRPr sz="1800"/>
            </a:pPr>
            <a:endParaRPr sz="3700">
              <a:uFill>
                <a:solidFill>
                  <a:srgbClr val="515151"/>
                </a:solidFill>
              </a:uFill>
              <a:latin typeface="News Gothic MT"/>
              <a:ea typeface="News Gothic MT"/>
              <a:cs typeface="News Gothic MT"/>
              <a:sym typeface="News Gothic MT"/>
            </a:endParaRPr>
          </a:p>
          <a:p>
            <a:pPr lvl="4" marL="955039" marR="57799" indent="-228599" defTabSz="1295400">
              <a:buClr>
                <a:srgbClr val="C6D494"/>
              </a:buClr>
              <a:buSzPct val="100000"/>
              <a:buFont typeface="Wingdings"/>
              <a:buBlip>
                <a:blip r:embed="rId4"/>
              </a:buBlip>
              <a:defRPr sz="1800"/>
            </a:pPr>
            <a:r>
              <a:rPr b="1" sz="3700">
                <a:uFill>
                  <a:solidFill>
                    <a:srgbClr val="515151"/>
                  </a:solidFill>
                </a:uFill>
                <a:latin typeface="News Gothic MT"/>
                <a:ea typeface="News Gothic MT"/>
                <a:cs typeface="News Gothic MT"/>
                <a:sym typeface="News Gothic MT"/>
              </a:rPr>
              <a:t>Rubric Discussion</a:t>
            </a:r>
            <a:endParaRPr b="1" sz="3700">
              <a:uFill>
                <a:solidFill>
                  <a:srgbClr val="515151"/>
                </a:solidFill>
              </a:uFill>
              <a:latin typeface="News Gothic MT"/>
              <a:ea typeface="News Gothic MT"/>
              <a:cs typeface="News Gothic MT"/>
              <a:sym typeface="News Gothic MT"/>
            </a:endParaRPr>
          </a:p>
          <a:p>
            <a:pPr lvl="4" marL="955039" marR="57799" indent="-228599" defTabSz="1295400">
              <a:buClr>
                <a:srgbClr val="C6D494"/>
              </a:buClr>
              <a:buSzPct val="100000"/>
              <a:buFont typeface="Wingdings"/>
              <a:buBlip>
                <a:blip r:embed="rId4"/>
              </a:buBlip>
              <a:defRPr sz="1800"/>
            </a:pPr>
            <a:endParaRPr b="1" sz="3700">
              <a:uFill>
                <a:solidFill>
                  <a:srgbClr val="515151"/>
                </a:solidFill>
              </a:uFill>
              <a:latin typeface="News Gothic MT"/>
              <a:ea typeface="News Gothic MT"/>
              <a:cs typeface="News Gothic MT"/>
              <a:sym typeface="News Gothic MT"/>
            </a:endParaRPr>
          </a:p>
          <a:p>
            <a:pPr lvl="4" marL="955039" marR="57799" indent="-228599" defTabSz="1295400">
              <a:spcBef>
                <a:spcPts val="1600"/>
              </a:spcBef>
              <a:buClr>
                <a:srgbClr val="C6D494"/>
              </a:buClr>
              <a:buSzPct val="100000"/>
              <a:buFont typeface="Wingdings"/>
              <a:buBlip>
                <a:blip r:embed="rId4"/>
              </a:buBlip>
              <a:defRPr sz="1800"/>
            </a:pPr>
            <a:r>
              <a:rPr b="1" sz="3700">
                <a:uFill>
                  <a:solidFill>
                    <a:srgbClr val="515151"/>
                  </a:solidFill>
                </a:uFill>
                <a:latin typeface="News Gothic MT"/>
                <a:ea typeface="News Gothic MT"/>
                <a:cs typeface="News Gothic MT"/>
                <a:sym typeface="News Gothic MT"/>
              </a:rPr>
              <a:t>Score and Reflect</a:t>
            </a:r>
          </a:p>
        </p:txBody>
      </p:sp>
    </p:spTree>
  </p:cSld>
  <p:clrMapOvr>
    <a:masterClrMapping/>
  </p:clrMapOvr>
  <p:transition spd="slow" advClick="1">
    <p:push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9" grpId="1" fill="hold">
                                  <p:stCondLst>
                                    <p:cond delay="0"/>
                                  </p:stCondLst>
                                  <p:iterate type="el" backwards="0">
                                    <p:tmAbs val="0"/>
                                  </p:iterate>
                                  <p:childTnLst>
                                    <p:set>
                                      <p:cBhvr>
                                        <p:cTn id="6" fill="hold"/>
                                        <p:tgtEl>
                                          <p:spTgt spid="405"/>
                                        </p:tgtEl>
                                        <p:attrNameLst>
                                          <p:attrName>style.visibility</p:attrName>
                                        </p:attrNameLst>
                                      </p:cBhvr>
                                      <p:to>
                                        <p:strVal val="visible"/>
                                      </p:to>
                                    </p:set>
                                    <p:animEffect filter="dissolve" transition="in">
                                      <p:cBhvr>
                                        <p:cTn id="7" dur="1000"/>
                                        <p:tgtEl>
                                          <p:spTgt spid="405"/>
                                        </p:tgtEl>
                                      </p:cBhvr>
                                    </p:animEffect>
                                  </p:childTnLst>
                                </p:cTn>
                              </p:par>
                            </p:childTnLst>
                          </p:cTn>
                        </p:par>
                        <p:par>
                          <p:cTn id="8" fill="hold">
                            <p:stCondLst>
                              <p:cond delay="1000"/>
                            </p:stCondLst>
                            <p:childTnLst>
                              <p:par>
                                <p:cTn id="9" nodeType="afterEffect" presetClass="entr" presetSubtype="8" presetID="15" grpId="2" fill="hold">
                                  <p:stCondLst>
                                    <p:cond delay="0"/>
                                  </p:stCondLst>
                                  <p:iterate type="el" backwards="0">
                                    <p:tmAbs val="0"/>
                                  </p:iterate>
                                  <p:childTnLst>
                                    <p:set>
                                      <p:cBhvr>
                                        <p:cTn id="10" fill="hold"/>
                                        <p:tgtEl>
                                          <p:spTgt spid="404"/>
                                        </p:tgtEl>
                                        <p:attrNameLst>
                                          <p:attrName>style.visibility</p:attrName>
                                        </p:attrNameLst>
                                      </p:cBhvr>
                                      <p:to>
                                        <p:strVal val="visible"/>
                                      </p:to>
                                    </p:set>
                                    <p:anim calcmode="lin" valueType="num">
                                      <p:cBhvr>
                                        <p:cTn id="11" dur="750" fill="hold"/>
                                        <p:tgtEl>
                                          <p:spTgt spid="404"/>
                                        </p:tgtEl>
                                        <p:attrNameLst>
                                          <p:attrName>ppt_w</p:attrName>
                                        </p:attrNameLst>
                                      </p:cBhvr>
                                      <p:tavLst>
                                        <p:tav tm="0">
                                          <p:val>
                                            <p:fltVal val="0"/>
                                          </p:val>
                                        </p:tav>
                                        <p:tav tm="100000">
                                          <p:val>
                                            <p:strVal val="#ppt_w"/>
                                          </p:val>
                                        </p:tav>
                                      </p:tavLst>
                                    </p:anim>
                                    <p:anim calcmode="lin" valueType="num">
                                      <p:cBhvr>
                                        <p:cTn id="12" dur="750" fill="hold"/>
                                        <p:tgtEl>
                                          <p:spTgt spid="404"/>
                                        </p:tgtEl>
                                        <p:attrNameLst>
                                          <p:attrName>ppt_h</p:attrName>
                                        </p:attrNameLst>
                                      </p:cBhvr>
                                      <p:tavLst>
                                        <p:tav tm="0">
                                          <p:val>
                                            <p:fltVal val="0"/>
                                          </p:val>
                                        </p:tav>
                                        <p:tav tm="100000">
                                          <p:val>
                                            <p:strVal val="#ppt_h"/>
                                          </p:val>
                                        </p:tav>
                                      </p:tavLst>
                                    </p:anim>
                                    <p:anim calcmode="lin" valueType="num">
                                      <p:cBhvr>
                                        <p:cTn id="13" dur="750" fill="hold"/>
                                        <p:tgtEl>
                                          <p:spTgt spid="404"/>
                                        </p:tgtEl>
                                        <p:attrNameLst>
                                          <p:attrName>ppt_x</p:attrName>
                                        </p:attrNameLst>
                                      </p:cBhvr>
                                      <p:tavLst>
                                        <p:tav tm="0" fmla="#ppt_x+(cos(-2*pi*(1-$))*-#ppt_x-sin(-2*pi*(1-$))*(1-#ppt_y))*(1-$)">
                                          <p:val>
                                            <p:fltVal val="0"/>
                                          </p:val>
                                        </p:tav>
                                        <p:tav tm="100000">
                                          <p:val>
                                            <p:fltVal val="1"/>
                                          </p:val>
                                        </p:tav>
                                      </p:tavLst>
                                    </p:anim>
                                    <p:anim calcmode="lin" valueType="num">
                                      <p:cBhvr>
                                        <p:cTn id="14" dur="750" fill="hold"/>
                                        <p:tgtEl>
                                          <p:spTgt spid="40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04" grpId="2"/>
      <p:bldP build="whole" bldLvl="1" animBg="1" rev="0" advAuto="0" spid="405" grpId="1"/>
    </p:bldLst>
  </p:timing>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09" name="colored-pencils.png"/>
          <p:cNvPicPr/>
          <p:nvPr/>
        </p:nvPicPr>
        <p:blipFill>
          <a:blip r:embed="rId3">
            <a:extLst/>
          </a:blip>
          <a:stretch>
            <a:fillRect/>
          </a:stretch>
        </p:blipFill>
        <p:spPr>
          <a:xfrm>
            <a:off x="-1066800" y="5130800"/>
            <a:ext cx="5791200" cy="5791200"/>
          </a:xfrm>
          <a:prstGeom prst="rect">
            <a:avLst/>
          </a:prstGeom>
          <a:ln w="12700">
            <a:miter lim="400000"/>
          </a:ln>
        </p:spPr>
      </p:pic>
      <p:sp>
        <p:nvSpPr>
          <p:cNvPr id="410" name="Shape 410"/>
          <p:cNvSpPr/>
          <p:nvPr/>
        </p:nvSpPr>
        <p:spPr>
          <a:xfrm>
            <a:off x="635000" y="914400"/>
            <a:ext cx="125476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lstStyle>
            <a:lvl1pPr defTabSz="584200">
              <a:defRPr cap="small" spc="-239" sz="6000">
                <a:latin typeface="Futura"/>
                <a:ea typeface="Futura"/>
                <a:cs typeface="Futura"/>
                <a:sym typeface="Futura"/>
              </a:defRPr>
            </a:lvl1pPr>
          </a:lstStyle>
          <a:p>
            <a:pPr lvl="0">
              <a:defRPr cap="none" spc="0" sz="1800"/>
            </a:pPr>
            <a:r>
              <a:rPr cap="small" spc="-239" sz="6000"/>
              <a:t>Where Am I Going?                      Step 1</a:t>
            </a:r>
          </a:p>
        </p:txBody>
      </p:sp>
      <p:pic>
        <p:nvPicPr>
          <p:cNvPr id="411" name=""/>
          <p:cNvPicPr/>
          <p:nvPr/>
        </p:nvPicPr>
        <p:blipFill>
          <a:blip r:embed="rId4">
            <a:extLst/>
          </a:blip>
          <a:stretch>
            <a:fillRect/>
          </a:stretch>
        </p:blipFill>
        <p:spPr>
          <a:xfrm>
            <a:off x="419884" y="2141142"/>
            <a:ext cx="4584701" cy="6317796"/>
          </a:xfrm>
          <a:prstGeom prst="rect">
            <a:avLst/>
          </a:prstGeom>
          <a:effectLst>
            <a:outerShdw sx="100000" sy="100000" kx="0" ky="0" algn="b" rotWithShape="0" blurRad="63500" dist="50800" dir="2700000">
              <a:srgbClr val="000000">
                <a:alpha val="75000"/>
              </a:srgbClr>
            </a:outerShdw>
          </a:effectLst>
        </p:spPr>
      </p:pic>
      <p:sp>
        <p:nvSpPr>
          <p:cNvPr id="412" name="Shape 412"/>
          <p:cNvSpPr/>
          <p:nvPr/>
        </p:nvSpPr>
        <p:spPr>
          <a:xfrm>
            <a:off x="4940300" y="2628900"/>
            <a:ext cx="7874000" cy="70231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2" marL="497840" marR="57799" indent="-228600" defTabSz="1295400">
              <a:spcBef>
                <a:spcPts val="3500"/>
              </a:spcBef>
              <a:buClr>
                <a:srgbClr val="C6D494"/>
              </a:buClr>
              <a:buSzPct val="130000"/>
              <a:buFont typeface="Wingdings"/>
              <a:buChar char=""/>
              <a:defRPr sz="1800"/>
            </a:pPr>
            <a:r>
              <a:rPr sz="3700">
                <a:uFill>
                  <a:solidFill>
                    <a:srgbClr val="515151"/>
                  </a:solidFill>
                </a:uFill>
                <a:latin typeface="News Gothic MT"/>
                <a:ea typeface="News Gothic MT"/>
                <a:cs typeface="News Gothic MT"/>
                <a:sym typeface="News Gothic MT"/>
              </a:rPr>
              <a:t>15 Minutes to work on Problem</a:t>
            </a:r>
            <a:endParaRPr sz="3700">
              <a:uFill>
                <a:solidFill>
                  <a:srgbClr val="515151"/>
                </a:solidFill>
              </a:uFill>
              <a:latin typeface="News Gothic MT"/>
              <a:ea typeface="News Gothic MT"/>
              <a:cs typeface="News Gothic MT"/>
              <a:sym typeface="News Gothic MT"/>
            </a:endParaRPr>
          </a:p>
          <a:p>
            <a:pPr lvl="2" marL="497840" marR="57799" indent="-228600" defTabSz="1295400">
              <a:spcBef>
                <a:spcPts val="3500"/>
              </a:spcBef>
              <a:buClr>
                <a:srgbClr val="C6D494"/>
              </a:buClr>
              <a:buSzPct val="130000"/>
              <a:buFont typeface="Wingdings"/>
              <a:buChar char=""/>
              <a:defRPr sz="1800"/>
            </a:pPr>
            <a:r>
              <a:rPr sz="3700">
                <a:uFill>
                  <a:solidFill>
                    <a:srgbClr val="515151"/>
                  </a:solidFill>
                </a:uFill>
                <a:latin typeface="News Gothic MT"/>
                <a:ea typeface="News Gothic MT"/>
                <a:cs typeface="News Gothic MT"/>
                <a:sym typeface="News Gothic MT"/>
              </a:rPr>
              <a:t>READ the ENTIRE problem.</a:t>
            </a:r>
            <a:endParaRPr sz="3700">
              <a:uFill>
                <a:solidFill>
                  <a:srgbClr val="515151"/>
                </a:solidFill>
              </a:uFill>
              <a:latin typeface="News Gothic MT"/>
              <a:ea typeface="News Gothic MT"/>
              <a:cs typeface="News Gothic MT"/>
              <a:sym typeface="News Gothic MT"/>
            </a:endParaRPr>
          </a:p>
          <a:p>
            <a:pPr lvl="2" marL="497840" marR="57799" indent="-228600" defTabSz="1295400">
              <a:spcBef>
                <a:spcPts val="800"/>
              </a:spcBef>
              <a:buClr>
                <a:srgbClr val="C6D494"/>
              </a:buClr>
              <a:buSzPct val="130000"/>
              <a:buFont typeface="Wingdings"/>
              <a:buChar char=""/>
              <a:defRPr sz="1800"/>
            </a:pPr>
            <a:r>
              <a:rPr sz="3700">
                <a:uFill>
                  <a:solidFill>
                    <a:srgbClr val="515151"/>
                  </a:solidFill>
                </a:uFill>
                <a:latin typeface="News Gothic MT"/>
                <a:ea typeface="News Gothic MT"/>
                <a:cs typeface="News Gothic MT"/>
                <a:sym typeface="News Gothic MT"/>
              </a:rPr>
              <a:t>Determine “</a:t>
            </a:r>
            <a:r>
              <a:rPr b="1" sz="3700">
                <a:uFill>
                  <a:solidFill>
                    <a:srgbClr val="515151"/>
                  </a:solidFill>
                </a:uFill>
                <a:latin typeface="News Gothic MT"/>
                <a:ea typeface="News Gothic MT"/>
                <a:cs typeface="News Gothic MT"/>
                <a:sym typeface="News Gothic MT"/>
              </a:rPr>
              <a:t>Intent of Question</a:t>
            </a:r>
            <a:r>
              <a:rPr sz="3700">
                <a:uFill>
                  <a:solidFill>
                    <a:srgbClr val="515151"/>
                  </a:solidFill>
                </a:uFill>
                <a:latin typeface="News Gothic MT"/>
                <a:ea typeface="News Gothic MT"/>
                <a:cs typeface="News Gothic MT"/>
                <a:sym typeface="News Gothic MT"/>
              </a:rPr>
              <a:t>”</a:t>
            </a:r>
            <a:endParaRPr sz="3700">
              <a:uFill>
                <a:solidFill>
                  <a:srgbClr val="515151"/>
                </a:solidFill>
              </a:uFill>
              <a:latin typeface="News Gothic MT"/>
              <a:ea typeface="News Gothic MT"/>
              <a:cs typeface="News Gothic MT"/>
              <a:sym typeface="News Gothic MT"/>
            </a:endParaRPr>
          </a:p>
          <a:p>
            <a:pPr lvl="3" marL="726440" marR="57799" indent="-228600" defTabSz="1295400">
              <a:spcBef>
                <a:spcPts val="3700"/>
              </a:spcBef>
              <a:buClr>
                <a:srgbClr val="C6D494"/>
              </a:buClr>
              <a:buSzPct val="130000"/>
              <a:buFont typeface="Wingdings"/>
              <a:buChar char=""/>
              <a:defRPr sz="1800"/>
            </a:pPr>
            <a:r>
              <a:rPr i="1" sz="3700">
                <a:uFill>
                  <a:solidFill>
                    <a:srgbClr val="515151"/>
                  </a:solidFill>
                </a:uFill>
                <a:latin typeface="News Gothic MT"/>
                <a:ea typeface="News Gothic MT"/>
                <a:cs typeface="News Gothic MT"/>
                <a:sym typeface="News Gothic MT"/>
              </a:rPr>
              <a:t>What are they looking for?</a:t>
            </a:r>
            <a:endParaRPr i="1" sz="3700">
              <a:uFill>
                <a:solidFill>
                  <a:srgbClr val="515151"/>
                </a:solidFill>
              </a:uFill>
              <a:latin typeface="News Gothic MT"/>
              <a:ea typeface="News Gothic MT"/>
              <a:cs typeface="News Gothic MT"/>
              <a:sym typeface="News Gothic MT"/>
            </a:endParaRPr>
          </a:p>
          <a:p>
            <a:pPr lvl="2" marL="497840" marR="57799" indent="-228600" defTabSz="1295400">
              <a:spcBef>
                <a:spcPts val="1700"/>
              </a:spcBef>
              <a:buClr>
                <a:srgbClr val="C6D494"/>
              </a:buClr>
              <a:buSzPct val="130000"/>
              <a:buFont typeface="Wingdings"/>
              <a:buChar char=""/>
              <a:defRPr sz="1800"/>
            </a:pPr>
            <a:r>
              <a:rPr sz="3700">
                <a:uFill>
                  <a:solidFill>
                    <a:srgbClr val="515151"/>
                  </a:solidFill>
                </a:uFill>
                <a:latin typeface="News Gothic MT"/>
                <a:ea typeface="News Gothic MT"/>
                <a:cs typeface="News Gothic MT"/>
                <a:sym typeface="News Gothic MT"/>
              </a:rPr>
              <a:t>Formulate Response</a:t>
            </a:r>
            <a:endParaRPr sz="3700">
              <a:uFill>
                <a:solidFill>
                  <a:srgbClr val="515151"/>
                </a:solidFill>
              </a:uFill>
              <a:latin typeface="News Gothic MT"/>
              <a:ea typeface="News Gothic MT"/>
              <a:cs typeface="News Gothic MT"/>
              <a:sym typeface="News Gothic MT"/>
            </a:endParaRPr>
          </a:p>
          <a:p>
            <a:pPr lvl="3" marL="726440" marR="57799" indent="-228600" defTabSz="1295400">
              <a:spcBef>
                <a:spcPts val="800"/>
              </a:spcBef>
              <a:buClr>
                <a:srgbClr val="C6D494"/>
              </a:buClr>
              <a:buSzPct val="130000"/>
              <a:buFont typeface="Wingdings"/>
              <a:buChar char=""/>
              <a:defRPr sz="1800"/>
            </a:pPr>
            <a:r>
              <a:rPr b="1" spc="-185" sz="3700">
                <a:uFill>
                  <a:solidFill>
                    <a:srgbClr val="515151"/>
                  </a:solidFill>
                </a:uFill>
                <a:latin typeface="News Gothic MT"/>
                <a:ea typeface="News Gothic MT"/>
                <a:cs typeface="News Gothic MT"/>
                <a:sym typeface="News Gothic MT"/>
              </a:rPr>
              <a:t>Proper application of concept(s)</a:t>
            </a:r>
            <a:endParaRPr b="1" spc="-185" sz="3700">
              <a:uFill>
                <a:solidFill>
                  <a:srgbClr val="515151"/>
                </a:solidFill>
              </a:uFill>
              <a:latin typeface="News Gothic MT"/>
              <a:ea typeface="News Gothic MT"/>
              <a:cs typeface="News Gothic MT"/>
              <a:sym typeface="News Gothic MT"/>
            </a:endParaRPr>
          </a:p>
          <a:p>
            <a:pPr lvl="3" marL="726440" marR="57799" indent="-228600" defTabSz="1295400">
              <a:spcBef>
                <a:spcPts val="700"/>
              </a:spcBef>
              <a:buClr>
                <a:srgbClr val="C6D494"/>
              </a:buClr>
              <a:buSzPct val="130000"/>
              <a:buFont typeface="Wingdings"/>
              <a:buChar char=""/>
              <a:defRPr sz="1800"/>
            </a:pPr>
            <a:r>
              <a:rPr b="1" sz="3700">
                <a:uFill>
                  <a:solidFill>
                    <a:srgbClr val="515151"/>
                  </a:solidFill>
                </a:uFill>
                <a:latin typeface="News Gothic MT"/>
                <a:ea typeface="News Gothic MT"/>
                <a:cs typeface="News Gothic MT"/>
                <a:sym typeface="News Gothic MT"/>
              </a:rPr>
              <a:t>Clear Communication</a:t>
            </a:r>
            <a:endParaRPr b="1" sz="3700">
              <a:uFill>
                <a:solidFill>
                  <a:srgbClr val="515151"/>
                </a:solidFill>
              </a:uFill>
              <a:latin typeface="News Gothic MT"/>
              <a:ea typeface="News Gothic MT"/>
              <a:cs typeface="News Gothic MT"/>
              <a:sym typeface="News Gothic MT"/>
            </a:endParaRPr>
          </a:p>
          <a:p>
            <a:pPr lvl="3" marL="726440" marR="57799" indent="-228600" defTabSz="1295400">
              <a:spcBef>
                <a:spcPts val="5400"/>
              </a:spcBef>
              <a:buClr>
                <a:srgbClr val="C6D494"/>
              </a:buClr>
              <a:buSzPct val="130000"/>
              <a:buFont typeface="Wingdings"/>
              <a:buChar char=""/>
              <a:defRPr sz="1800"/>
            </a:pPr>
            <a:r>
              <a:rPr b="1" sz="3700">
                <a:uFill>
                  <a:solidFill>
                    <a:srgbClr val="515151"/>
                  </a:solidFill>
                </a:uFill>
                <a:latin typeface="News Gothic MT"/>
                <a:ea typeface="News Gothic MT"/>
                <a:cs typeface="News Gothic MT"/>
                <a:sym typeface="News Gothic MT"/>
              </a:rPr>
              <a:t>Context, Context, Context!</a:t>
            </a:r>
          </a:p>
        </p:txBody>
      </p:sp>
    </p:spTree>
  </p:cSld>
  <p:clrMapOvr>
    <a:masterClrMapping/>
  </p:clrMapOvr>
  <p:transition spd="med" advClick="1">
    <p:wipe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9" grpId="1" fill="hold">
                                  <p:stCondLst>
                                    <p:cond delay="0"/>
                                  </p:stCondLst>
                                  <p:iterate type="el" backwards="0">
                                    <p:tmAbs val="0"/>
                                  </p:iterate>
                                  <p:childTnLst>
                                    <p:set>
                                      <p:cBhvr>
                                        <p:cTn id="6" fill="hold"/>
                                        <p:tgtEl>
                                          <p:spTgt spid="412"/>
                                        </p:tgtEl>
                                        <p:attrNameLst>
                                          <p:attrName>style.visibility</p:attrName>
                                        </p:attrNameLst>
                                      </p:cBhvr>
                                      <p:to>
                                        <p:strVal val="visible"/>
                                      </p:to>
                                    </p:set>
                                    <p:animEffect filter="dissolve" transition="in">
                                      <p:cBhvr>
                                        <p:cTn id="7" dur="1000"/>
                                        <p:tgtEl>
                                          <p:spTgt spid="4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12" grpId="1"/>
    </p:bldLst>
  </p:timing>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6" name="Shape 416"/>
          <p:cNvSpPr/>
          <p:nvPr/>
        </p:nvSpPr>
        <p:spPr>
          <a:xfrm>
            <a:off x="660400" y="914400"/>
            <a:ext cx="121158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lstStyle>
            <a:lvl1pPr defTabSz="584200">
              <a:defRPr cap="small" spc="-239" sz="6000">
                <a:latin typeface="Futura"/>
                <a:ea typeface="Futura"/>
                <a:cs typeface="Futura"/>
                <a:sym typeface="Futura"/>
              </a:defRPr>
            </a:lvl1pPr>
          </a:lstStyle>
          <a:p>
            <a:pPr lvl="0">
              <a:defRPr cap="none" spc="0" sz="1800"/>
            </a:pPr>
            <a:r>
              <a:rPr cap="small" spc="-239" sz="6000"/>
              <a:t>What Does Good Look Like?   Step 2</a:t>
            </a:r>
          </a:p>
        </p:txBody>
      </p:sp>
      <p:pic>
        <p:nvPicPr>
          <p:cNvPr id="417" name=""/>
          <p:cNvPicPr/>
          <p:nvPr/>
        </p:nvPicPr>
        <p:blipFill>
          <a:blip r:embed="rId3">
            <a:extLst/>
          </a:blip>
          <a:stretch>
            <a:fillRect/>
          </a:stretch>
        </p:blipFill>
        <p:spPr>
          <a:xfrm>
            <a:off x="190500" y="2743200"/>
            <a:ext cx="5473700" cy="5983467"/>
          </a:xfrm>
          <a:prstGeom prst="rect">
            <a:avLst/>
          </a:prstGeom>
          <a:effectLst>
            <a:outerShdw sx="100000" sy="100000" kx="0" ky="0" algn="b" rotWithShape="0" blurRad="127000" dist="76200" dir="2700000">
              <a:srgbClr val="000000">
                <a:alpha val="75000"/>
              </a:srgbClr>
            </a:outerShdw>
          </a:effectLst>
        </p:spPr>
      </p:pic>
      <p:sp>
        <p:nvSpPr>
          <p:cNvPr id="418" name="Shape 418"/>
          <p:cNvSpPr/>
          <p:nvPr/>
        </p:nvSpPr>
        <p:spPr>
          <a:xfrm>
            <a:off x="5638800" y="2425700"/>
            <a:ext cx="7086600" cy="71501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2" marL="497840" marR="57799" indent="-228600" defTabSz="1295400">
              <a:spcBef>
                <a:spcPts val="2900"/>
              </a:spcBef>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Discuss</a:t>
            </a:r>
            <a:r>
              <a:rPr sz="3400">
                <a:uFill>
                  <a:solidFill>
                    <a:srgbClr val="515151"/>
                  </a:solidFill>
                </a:uFill>
                <a:latin typeface="News Gothic MT"/>
                <a:ea typeface="News Gothic MT"/>
                <a:cs typeface="News Gothic MT"/>
                <a:sym typeface="News Gothic MT"/>
              </a:rPr>
              <a:t> Intent of Question</a:t>
            </a:r>
            <a:endParaRPr sz="3400">
              <a:uFill>
                <a:solidFill>
                  <a:srgbClr val="515151"/>
                </a:solidFill>
              </a:uFill>
              <a:latin typeface="News Gothic MT"/>
              <a:ea typeface="News Gothic MT"/>
              <a:cs typeface="News Gothic MT"/>
              <a:sym typeface="News Gothic MT"/>
            </a:endParaRPr>
          </a:p>
          <a:p>
            <a:pPr lvl="2" marL="497840" marR="57799" indent="-228600" defTabSz="1295400">
              <a:spcBef>
                <a:spcPts val="300"/>
              </a:spcBef>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View</a:t>
            </a:r>
            <a:r>
              <a:rPr sz="3400">
                <a:uFill>
                  <a:solidFill>
                    <a:srgbClr val="515151"/>
                  </a:solidFill>
                </a:uFill>
                <a:latin typeface="News Gothic MT"/>
                <a:ea typeface="News Gothic MT"/>
                <a:cs typeface="News Gothic MT"/>
                <a:sym typeface="News Gothic MT"/>
              </a:rPr>
              <a:t> sample student responses</a:t>
            </a:r>
            <a:endParaRPr sz="3400">
              <a:uFill>
                <a:solidFill>
                  <a:srgbClr val="515151"/>
                </a:solidFill>
              </a:uFill>
              <a:latin typeface="News Gothic MT"/>
              <a:ea typeface="News Gothic MT"/>
              <a:cs typeface="News Gothic MT"/>
              <a:sym typeface="News Gothic MT"/>
            </a:endParaRPr>
          </a:p>
          <a:p>
            <a:pPr lvl="3" marL="726440" marR="57799" indent="-228600" defTabSz="1295400">
              <a:spcBef>
                <a:spcPts val="200"/>
              </a:spcBef>
              <a:buClr>
                <a:srgbClr val="C6D494"/>
              </a:buClr>
              <a:buSzPct val="130000"/>
              <a:buFont typeface="Wingdings"/>
              <a:buChar char=""/>
              <a:defRPr sz="1800"/>
            </a:pPr>
            <a:r>
              <a:rPr i="1" sz="3400">
                <a:uFill>
                  <a:solidFill>
                    <a:srgbClr val="515151"/>
                  </a:solidFill>
                </a:uFill>
                <a:latin typeface="News Gothic MT"/>
                <a:ea typeface="News Gothic MT"/>
                <a:cs typeface="News Gothic MT"/>
                <a:sym typeface="News Gothic MT"/>
              </a:rPr>
              <a:t>Available at AP Central</a:t>
            </a:r>
            <a:endParaRPr i="1" sz="3400">
              <a:uFill>
                <a:solidFill>
                  <a:srgbClr val="515151"/>
                </a:solidFill>
              </a:uFill>
              <a:latin typeface="News Gothic MT"/>
              <a:ea typeface="News Gothic MT"/>
              <a:cs typeface="News Gothic MT"/>
              <a:sym typeface="News Gothic MT"/>
            </a:endParaRPr>
          </a:p>
          <a:p>
            <a:pPr lvl="3" marL="726440" marR="57799" indent="-228600" defTabSz="1295400">
              <a:spcBef>
                <a:spcPts val="200"/>
              </a:spcBef>
              <a:buClr>
                <a:srgbClr val="C6D494"/>
              </a:buClr>
              <a:buSzPct val="130000"/>
              <a:buFont typeface="Wingdings"/>
              <a:buChar char=""/>
              <a:defRPr sz="1800"/>
            </a:pPr>
            <a:r>
              <a:rPr i="1" sz="3400">
                <a:uFill>
                  <a:solidFill>
                    <a:srgbClr val="515151"/>
                  </a:solidFill>
                </a:uFill>
                <a:latin typeface="News Gothic MT"/>
                <a:ea typeface="News Gothic MT"/>
                <a:cs typeface="News Gothic MT"/>
                <a:sym typeface="News Gothic MT"/>
              </a:rPr>
              <a:t>NCTM Assessment Sampler</a:t>
            </a:r>
            <a:endParaRPr i="1" sz="3400">
              <a:uFill>
                <a:solidFill>
                  <a:srgbClr val="515151"/>
                </a:solidFill>
              </a:uFill>
              <a:latin typeface="News Gothic MT"/>
              <a:ea typeface="News Gothic MT"/>
              <a:cs typeface="News Gothic MT"/>
              <a:sym typeface="News Gothic MT"/>
            </a:endParaRPr>
          </a:p>
          <a:p>
            <a:pPr lvl="3" marL="726440" marR="57799" indent="-228600" defTabSz="1295400">
              <a:spcBef>
                <a:spcPts val="4500"/>
              </a:spcBef>
              <a:buClr>
                <a:srgbClr val="C6D494"/>
              </a:buClr>
              <a:buSzPct val="130000"/>
              <a:buFont typeface="Wingdings"/>
              <a:buChar char=""/>
              <a:defRPr sz="1800"/>
            </a:pPr>
            <a:r>
              <a:rPr sz="3400">
                <a:uFill>
                  <a:solidFill>
                    <a:srgbClr val="515151"/>
                  </a:solidFill>
                </a:uFill>
                <a:latin typeface="News Gothic MT"/>
                <a:ea typeface="News Gothic MT"/>
                <a:cs typeface="News Gothic MT"/>
                <a:sym typeface="News Gothic MT"/>
              </a:rPr>
              <a:t>How would </a:t>
            </a:r>
            <a:r>
              <a:rPr b="1" sz="3400">
                <a:uFill>
                  <a:solidFill>
                    <a:srgbClr val="515151"/>
                  </a:solidFill>
                </a:uFill>
                <a:latin typeface="News Gothic MT"/>
                <a:ea typeface="News Gothic MT"/>
                <a:cs typeface="News Gothic MT"/>
                <a:sym typeface="News Gothic MT"/>
              </a:rPr>
              <a:t>YOU</a:t>
            </a:r>
            <a:r>
              <a:rPr sz="3400">
                <a:uFill>
                  <a:solidFill>
                    <a:srgbClr val="515151"/>
                  </a:solidFill>
                </a:uFill>
                <a:latin typeface="News Gothic MT"/>
                <a:ea typeface="News Gothic MT"/>
                <a:cs typeface="News Gothic MT"/>
                <a:sym typeface="News Gothic MT"/>
              </a:rPr>
              <a:t> score these?</a:t>
            </a:r>
            <a:endParaRPr sz="3400">
              <a:uFill>
                <a:solidFill>
                  <a:srgbClr val="515151"/>
                </a:solidFill>
              </a:uFill>
              <a:latin typeface="News Gothic MT"/>
              <a:ea typeface="News Gothic MT"/>
              <a:cs typeface="News Gothic MT"/>
              <a:sym typeface="News Gothic MT"/>
            </a:endParaRPr>
          </a:p>
          <a:p>
            <a:pPr lvl="2" marL="497840" marR="57799" indent="-228600" defTabSz="1295400">
              <a:spcBef>
                <a:spcPts val="200"/>
              </a:spcBef>
              <a:buClr>
                <a:srgbClr val="C6D494"/>
              </a:buClr>
              <a:buSzPct val="130000"/>
              <a:buFont typeface="Wingdings"/>
              <a:buChar char=""/>
              <a:defRPr sz="1800"/>
            </a:pPr>
            <a:r>
              <a:rPr sz="3400">
                <a:uFill>
                  <a:solidFill>
                    <a:srgbClr val="515151"/>
                  </a:solidFill>
                </a:uFill>
                <a:latin typeface="News Gothic MT"/>
                <a:ea typeface="News Gothic MT"/>
                <a:cs typeface="News Gothic MT"/>
                <a:sym typeface="News Gothic MT"/>
              </a:rPr>
              <a:t>Determine what constitutes...</a:t>
            </a:r>
            <a:endParaRPr sz="3400">
              <a:uFill>
                <a:solidFill>
                  <a:srgbClr val="515151"/>
                </a:solidFill>
              </a:uFill>
              <a:latin typeface="News Gothic MT"/>
              <a:ea typeface="News Gothic MT"/>
              <a:cs typeface="News Gothic MT"/>
              <a:sym typeface="News Gothic MT"/>
            </a:endParaRPr>
          </a:p>
          <a:p>
            <a:pPr lvl="3" marL="726440" marR="57799" indent="-228600" defTabSz="1295400">
              <a:spcBef>
                <a:spcPts val="200"/>
              </a:spcBef>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Minimal</a:t>
            </a:r>
            <a:endParaRPr b="1" sz="3400">
              <a:uFill>
                <a:solidFill>
                  <a:srgbClr val="515151"/>
                </a:solidFill>
              </a:uFill>
              <a:latin typeface="News Gothic MT"/>
              <a:ea typeface="News Gothic MT"/>
              <a:cs typeface="News Gothic MT"/>
              <a:sym typeface="News Gothic MT"/>
            </a:endParaRPr>
          </a:p>
          <a:p>
            <a:pPr lvl="3" marL="726440" marR="57799" indent="-228600" defTabSz="1295400">
              <a:spcBef>
                <a:spcPts val="200"/>
              </a:spcBef>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Developing</a:t>
            </a:r>
            <a:endParaRPr b="1" sz="3400">
              <a:uFill>
                <a:solidFill>
                  <a:srgbClr val="515151"/>
                </a:solidFill>
              </a:uFill>
              <a:latin typeface="News Gothic MT"/>
              <a:ea typeface="News Gothic MT"/>
              <a:cs typeface="News Gothic MT"/>
              <a:sym typeface="News Gothic MT"/>
            </a:endParaRPr>
          </a:p>
          <a:p>
            <a:pPr lvl="3" marL="726440" marR="57799" indent="-228600" defTabSz="1295400">
              <a:spcBef>
                <a:spcPts val="200"/>
              </a:spcBef>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Substantial</a:t>
            </a:r>
            <a:endParaRPr b="1" sz="3400">
              <a:uFill>
                <a:solidFill>
                  <a:srgbClr val="515151"/>
                </a:solidFill>
              </a:uFill>
              <a:latin typeface="News Gothic MT"/>
              <a:ea typeface="News Gothic MT"/>
              <a:cs typeface="News Gothic MT"/>
              <a:sym typeface="News Gothic MT"/>
            </a:endParaRPr>
          </a:p>
          <a:p>
            <a:pPr lvl="3" marL="726440" marR="57799" indent="-228600" defTabSz="1295400">
              <a:spcBef>
                <a:spcPts val="1800"/>
              </a:spcBef>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Complete</a:t>
            </a:r>
          </a:p>
        </p:txBody>
      </p:sp>
      <p:pic>
        <p:nvPicPr>
          <p:cNvPr id="419" name="colored-pencils.png"/>
          <p:cNvPicPr/>
          <p:nvPr/>
        </p:nvPicPr>
        <p:blipFill>
          <a:blip r:embed="rId4">
            <a:extLst/>
          </a:blip>
          <a:stretch>
            <a:fillRect/>
          </a:stretch>
        </p:blipFill>
        <p:spPr>
          <a:xfrm>
            <a:off x="8891190" y="6323930"/>
            <a:ext cx="4329907" cy="3442370"/>
          </a:xfrm>
          <a:prstGeom prst="rect">
            <a:avLst/>
          </a:prstGeom>
          <a:ln w="12700">
            <a:miter lim="400000"/>
          </a:ln>
        </p:spPr>
      </p:pic>
    </p:spTree>
  </p:cSld>
  <p:clrMapOvr>
    <a:masterClrMapping/>
  </p:clrMapOvr>
  <p:transition spd="med" advClick="1">
    <p:wipe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9" grpId="1" fill="hold">
                                  <p:stCondLst>
                                    <p:cond delay="0"/>
                                  </p:stCondLst>
                                  <p:iterate type="el" backwards="0">
                                    <p:tmAbs val="0"/>
                                  </p:iterate>
                                  <p:childTnLst>
                                    <p:set>
                                      <p:cBhvr>
                                        <p:cTn id="6" fill="hold"/>
                                        <p:tgtEl>
                                          <p:spTgt spid="418"/>
                                        </p:tgtEl>
                                        <p:attrNameLst>
                                          <p:attrName>style.visibility</p:attrName>
                                        </p:attrNameLst>
                                      </p:cBhvr>
                                      <p:to>
                                        <p:strVal val="visible"/>
                                      </p:to>
                                    </p:set>
                                    <p:animEffect filter="dissolve" transition="in">
                                      <p:cBhvr>
                                        <p:cTn id="7" dur="1000"/>
                                        <p:tgtEl>
                                          <p:spTgt spid="4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18"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5" name=""/>
          <p:cNvPicPr/>
          <p:nvPr/>
        </p:nvPicPr>
        <p:blipFill>
          <a:blip r:embed="rId2">
            <a:extLst/>
          </a:blip>
          <a:stretch>
            <a:fillRect/>
          </a:stretch>
        </p:blipFill>
        <p:spPr>
          <a:xfrm>
            <a:off x="447675" y="673100"/>
            <a:ext cx="12103100" cy="2971800"/>
          </a:xfrm>
          <a:prstGeom prst="rect">
            <a:avLst/>
          </a:prstGeom>
          <a:effectLst>
            <a:outerShdw sx="100000" sy="100000" kx="0" ky="0" algn="b" rotWithShape="0" blurRad="101600" dist="165100" dir="900000">
              <a:srgbClr val="000000">
                <a:alpha val="73000"/>
              </a:srgbClr>
            </a:outerShdw>
          </a:effectLst>
        </p:spPr>
      </p:pic>
      <p:grpSp>
        <p:nvGrpSpPr>
          <p:cNvPr id="60" name="Group 60"/>
          <p:cNvGrpSpPr/>
          <p:nvPr/>
        </p:nvGrpSpPr>
        <p:grpSpPr>
          <a:xfrm>
            <a:off x="24528" y="3175923"/>
            <a:ext cx="12960278" cy="6449966"/>
            <a:chOff x="12529" y="-6216"/>
            <a:chExt cx="12960277" cy="6449964"/>
          </a:xfrm>
        </p:grpSpPr>
        <p:pic>
          <p:nvPicPr>
            <p:cNvPr id="56" name=""/>
            <p:cNvPicPr/>
            <p:nvPr/>
          </p:nvPicPr>
          <p:blipFill>
            <a:blip r:embed="rId3">
              <a:extLst/>
            </a:blip>
            <a:stretch>
              <a:fillRect/>
            </a:stretch>
          </p:blipFill>
          <p:spPr>
            <a:xfrm rot="228845">
              <a:off x="6375035" y="1244019"/>
              <a:ext cx="6438901" cy="4991101"/>
            </a:xfrm>
            <a:prstGeom prst="rect">
              <a:avLst/>
            </a:prstGeom>
            <a:effectLst>
              <a:outerShdw sx="100000" sy="100000" kx="0" ky="0" algn="b" rotWithShape="0" blurRad="127000" dist="76200" dir="2700000">
                <a:srgbClr val="000000">
                  <a:alpha val="75000"/>
                </a:srgbClr>
              </a:outerShdw>
            </a:effectLst>
          </p:spPr>
        </p:pic>
        <p:grpSp>
          <p:nvGrpSpPr>
            <p:cNvPr id="59" name="Group 59"/>
            <p:cNvGrpSpPr/>
            <p:nvPr/>
          </p:nvGrpSpPr>
          <p:grpSpPr>
            <a:xfrm rot="21036627">
              <a:off x="222056" y="602202"/>
              <a:ext cx="7721601" cy="3202708"/>
              <a:chOff x="12700" y="0"/>
              <a:chExt cx="7721600" cy="3202706"/>
            </a:xfrm>
          </p:grpSpPr>
          <p:pic>
            <p:nvPicPr>
              <p:cNvPr id="57" name=""/>
              <p:cNvPicPr/>
              <p:nvPr/>
            </p:nvPicPr>
            <p:blipFill>
              <a:blip r:embed="rId4">
                <a:extLst/>
              </a:blip>
              <a:stretch>
                <a:fillRect/>
              </a:stretch>
            </p:blipFill>
            <p:spPr>
              <a:xfrm>
                <a:off x="12700" y="15006"/>
                <a:ext cx="7721600" cy="3187701"/>
              </a:xfrm>
              <a:prstGeom prst="rect">
                <a:avLst/>
              </a:prstGeom>
              <a:effectLst>
                <a:outerShdw sx="100000" sy="100000" kx="0" ky="0" algn="b" rotWithShape="0" blurRad="88900" dist="50800" dir="2700000">
                  <a:srgbClr val="000000">
                    <a:alpha val="75000"/>
                  </a:srgbClr>
                </a:outerShdw>
              </a:effectLst>
            </p:spPr>
          </p:pic>
          <p:sp>
            <p:nvSpPr>
              <p:cNvPr id="58" name="Shape 58"/>
              <p:cNvSpPr/>
              <p:nvPr/>
            </p:nvSpPr>
            <p:spPr>
              <a:xfrm>
                <a:off x="468325" y="0"/>
                <a:ext cx="6906848" cy="3162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marL="40639" marR="40639" algn="ctr">
                  <a:defRPr sz="7000">
                    <a:effectLst>
                      <a:outerShdw sx="100000" sy="100000" kx="0" ky="0" algn="b" rotWithShape="0" blurRad="0" dist="53953" dir="2700000">
                        <a:srgbClr val="000000">
                          <a:alpha val="79310"/>
                        </a:srgbClr>
                      </a:outerShdw>
                    </a:effectLst>
                    <a:uFill>
                      <a:solidFill/>
                    </a:uFill>
                    <a:latin typeface="Marker Felt"/>
                    <a:ea typeface="Marker Felt"/>
                    <a:cs typeface="Marker Felt"/>
                    <a:sym typeface="Marker Felt"/>
                  </a:defRPr>
                </a:lvl1pPr>
              </a:lstStyle>
              <a:p>
                <a:pPr lvl="0">
                  <a:defRPr sz="1800">
                    <a:effectLst/>
                    <a:uFillTx/>
                  </a:defRPr>
                </a:pPr>
                <a:r>
                  <a:rPr sz="7000">
                    <a:effectLst>
                      <a:outerShdw sx="100000" sy="100000" kx="0" ky="0" algn="b" rotWithShape="0" blurRad="0" dist="53953" dir="2700000">
                        <a:srgbClr val="000000">
                          <a:alpha val="79310"/>
                        </a:srgbClr>
                      </a:outerShdw>
                    </a:effectLst>
                    <a:uFill>
                      <a:solidFill/>
                    </a:uFill>
                  </a:rPr>
                  <a:t>Cafe Du Monde</a:t>
                </a:r>
              </a:p>
            </p:txBody>
          </p:sp>
        </p:grpSp>
      </p:gr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1" presetID="2" grpId="1" fill="hold">
                                  <p:stCondLst>
                                    <p:cond delay="0"/>
                                  </p:stCondLst>
                                  <p:iterate type="el" backwards="0">
                                    <p:tmAbs val="0"/>
                                  </p:iterate>
                                  <p:childTnLst>
                                    <p:set>
                                      <p:cBhvr>
                                        <p:cTn id="6" fill="hold"/>
                                        <p:tgtEl>
                                          <p:spTgt spid="60"/>
                                        </p:tgtEl>
                                        <p:attrNameLst>
                                          <p:attrName>style.visibility</p:attrName>
                                        </p:attrNameLst>
                                      </p:cBhvr>
                                      <p:to>
                                        <p:strVal val="visible"/>
                                      </p:to>
                                    </p:set>
                                    <p:anim calcmode="lin" valueType="num">
                                      <p:cBhvr>
                                        <p:cTn id="7" dur="80" fill="hold"/>
                                        <p:tgtEl>
                                          <p:spTgt spid="60"/>
                                        </p:tgtEl>
                                        <p:attrNameLst>
                                          <p:attrName>ppt_x</p:attrName>
                                        </p:attrNameLst>
                                      </p:cBhvr>
                                      <p:tavLst>
                                        <p:tav tm="0">
                                          <p:val>
                                            <p:strVal val="#ppt_x"/>
                                          </p:val>
                                        </p:tav>
                                        <p:tav tm="100000">
                                          <p:val>
                                            <p:strVal val="#ppt_x"/>
                                          </p:val>
                                        </p:tav>
                                      </p:tavLst>
                                    </p:anim>
                                    <p:anim calcmode="lin" valueType="num">
                                      <p:cBhvr>
                                        <p:cTn id="8" dur="80" fill="hold"/>
                                        <p:tgtEl>
                                          <p:spTgt spid="6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0" grpId="1"/>
    </p:bldLst>
  </p:timing>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23" name="424123481_afdfa2ee50.jpg"/>
          <p:cNvPicPr/>
          <p:nvPr/>
        </p:nvPicPr>
        <p:blipFill>
          <a:blip r:embed="rId3">
            <a:extLst/>
          </a:blip>
          <a:stretch>
            <a:fillRect/>
          </a:stretch>
        </p:blipFill>
        <p:spPr>
          <a:xfrm flipH="1">
            <a:off x="-198967" y="6591300"/>
            <a:ext cx="5143501" cy="3860800"/>
          </a:xfrm>
          <a:prstGeom prst="rect">
            <a:avLst/>
          </a:prstGeom>
          <a:ln w="12700">
            <a:miter lim="400000"/>
          </a:ln>
        </p:spPr>
      </p:pic>
      <p:sp>
        <p:nvSpPr>
          <p:cNvPr id="424" name="Shape 424"/>
          <p:cNvSpPr/>
          <p:nvPr/>
        </p:nvSpPr>
        <p:spPr>
          <a:xfrm>
            <a:off x="647700" y="914400"/>
            <a:ext cx="125476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lstStyle>
            <a:lvl1pPr defTabSz="584200">
              <a:defRPr cap="small" spc="-239" sz="6000">
                <a:latin typeface="Futura"/>
                <a:ea typeface="Futura"/>
                <a:cs typeface="Futura"/>
                <a:sym typeface="Futura"/>
              </a:defRPr>
            </a:lvl1pPr>
          </a:lstStyle>
          <a:p>
            <a:pPr lvl="0">
              <a:defRPr cap="none" spc="0" sz="1800"/>
            </a:pPr>
            <a:r>
              <a:rPr cap="small" spc="-239" sz="6000"/>
              <a:t>Where Am I Now?                         Step 3</a:t>
            </a:r>
          </a:p>
        </p:txBody>
      </p:sp>
      <p:grpSp>
        <p:nvGrpSpPr>
          <p:cNvPr id="427" name="Group 427"/>
          <p:cNvGrpSpPr/>
          <p:nvPr/>
        </p:nvGrpSpPr>
        <p:grpSpPr>
          <a:xfrm>
            <a:off x="1917700" y="3789778"/>
            <a:ext cx="4089399" cy="5224904"/>
            <a:chOff x="-215900" y="-139700"/>
            <a:chExt cx="4089398" cy="5224902"/>
          </a:xfrm>
        </p:grpSpPr>
        <p:pic>
          <p:nvPicPr>
            <p:cNvPr id="425" name=""/>
            <p:cNvPicPr/>
            <p:nvPr/>
          </p:nvPicPr>
          <p:blipFill>
            <a:blip r:embed="rId4">
              <a:extLst/>
            </a:blip>
            <a:stretch>
              <a:fillRect/>
            </a:stretch>
          </p:blipFill>
          <p:spPr>
            <a:xfrm>
              <a:off x="-215900" y="-139700"/>
              <a:ext cx="4089399" cy="5224903"/>
            </a:xfrm>
            <a:prstGeom prst="rect">
              <a:avLst/>
            </a:prstGeom>
            <a:effectLst>
              <a:outerShdw sx="100000" sy="100000" kx="0" ky="0" algn="b" rotWithShape="0" blurRad="63500" dist="50800" dir="2700000">
                <a:srgbClr val="000000">
                  <a:alpha val="75000"/>
                </a:srgbClr>
              </a:outerShdw>
            </a:effectLst>
          </p:spPr>
        </p:pic>
        <p:pic>
          <p:nvPicPr>
            <p:cNvPr id="426" name="AP06Scoring2.pdf"/>
            <p:cNvPicPr/>
            <p:nvPr/>
          </p:nvPicPr>
          <p:blipFill>
            <a:blip r:embed="rId5">
              <a:extLst/>
            </a:blip>
            <a:srcRect l="6487" t="7270" r="12160" b="7047"/>
            <a:stretch>
              <a:fillRect/>
            </a:stretch>
          </p:blipFill>
          <p:spPr>
            <a:xfrm>
              <a:off x="156247" y="53498"/>
              <a:ext cx="3366432" cy="4588410"/>
            </a:xfrm>
            <a:prstGeom prst="rect">
              <a:avLst/>
            </a:prstGeom>
            <a:ln w="12700" cap="flat">
              <a:noFill/>
              <a:round/>
            </a:ln>
            <a:effectLst/>
          </p:spPr>
        </p:pic>
      </p:grpSp>
      <p:grpSp>
        <p:nvGrpSpPr>
          <p:cNvPr id="430" name="Group 430"/>
          <p:cNvGrpSpPr/>
          <p:nvPr/>
        </p:nvGrpSpPr>
        <p:grpSpPr>
          <a:xfrm>
            <a:off x="88900" y="2031615"/>
            <a:ext cx="4571999" cy="5716623"/>
            <a:chOff x="-215900" y="-139700"/>
            <a:chExt cx="4571998" cy="5716622"/>
          </a:xfrm>
        </p:grpSpPr>
        <p:pic>
          <p:nvPicPr>
            <p:cNvPr id="428" name=""/>
            <p:cNvPicPr/>
            <p:nvPr/>
          </p:nvPicPr>
          <p:blipFill>
            <a:blip r:embed="rId6">
              <a:extLst/>
            </a:blip>
            <a:stretch>
              <a:fillRect/>
            </a:stretch>
          </p:blipFill>
          <p:spPr>
            <a:xfrm>
              <a:off x="-215900" y="-139700"/>
              <a:ext cx="4571999" cy="5716623"/>
            </a:xfrm>
            <a:prstGeom prst="rect">
              <a:avLst/>
            </a:prstGeom>
            <a:effectLst>
              <a:outerShdw sx="100000" sy="100000" kx="0" ky="0" algn="b" rotWithShape="0" blurRad="63500" dist="50800" dir="2700000">
                <a:srgbClr val="000000">
                  <a:alpha val="75000"/>
                </a:srgbClr>
              </a:outerShdw>
            </a:effectLst>
          </p:spPr>
        </p:pic>
        <p:pic>
          <p:nvPicPr>
            <p:cNvPr id="429" name="AP06Scoring.pdf"/>
            <p:cNvPicPr/>
            <p:nvPr/>
          </p:nvPicPr>
          <p:blipFill>
            <a:blip r:embed="rId7">
              <a:extLst/>
            </a:blip>
            <a:srcRect l="7580" t="8158" r="11740" b="2510"/>
            <a:stretch>
              <a:fillRect/>
            </a:stretch>
          </p:blipFill>
          <p:spPr>
            <a:xfrm>
              <a:off x="334005" y="162169"/>
              <a:ext cx="3479846" cy="4986220"/>
            </a:xfrm>
            <a:prstGeom prst="rect">
              <a:avLst/>
            </a:prstGeom>
            <a:ln w="12700" cap="flat">
              <a:noFill/>
              <a:round/>
            </a:ln>
            <a:effectLst/>
          </p:spPr>
        </p:pic>
      </p:grpSp>
      <p:sp>
        <p:nvSpPr>
          <p:cNvPr id="431" name="Shape 431"/>
          <p:cNvSpPr/>
          <p:nvPr/>
        </p:nvSpPr>
        <p:spPr>
          <a:xfrm>
            <a:off x="5854700" y="1968500"/>
            <a:ext cx="7137400" cy="7861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2" marL="497840" marR="57799" indent="-228600" defTabSz="1295400">
              <a:spcBef>
                <a:spcPts val="1700"/>
              </a:spcBef>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Share</a:t>
            </a:r>
            <a:r>
              <a:rPr sz="3400">
                <a:uFill>
                  <a:solidFill>
                    <a:srgbClr val="515151"/>
                  </a:solidFill>
                </a:uFill>
                <a:latin typeface="News Gothic MT"/>
                <a:ea typeface="News Gothic MT"/>
                <a:cs typeface="News Gothic MT"/>
                <a:sym typeface="News Gothic MT"/>
              </a:rPr>
              <a:t> Rubric/Scoring Guideline</a:t>
            </a:r>
            <a:endParaRPr sz="3400">
              <a:uFill>
                <a:solidFill>
                  <a:srgbClr val="515151"/>
                </a:solidFill>
              </a:uFill>
              <a:latin typeface="News Gothic MT"/>
              <a:ea typeface="News Gothic MT"/>
              <a:cs typeface="News Gothic MT"/>
              <a:sym typeface="News Gothic MT"/>
            </a:endParaRPr>
          </a:p>
          <a:p>
            <a:pPr lvl="2" marL="497840" marR="57799" indent="-228600" defTabSz="1295400">
              <a:spcBef>
                <a:spcPts val="1700"/>
              </a:spcBef>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Review</a:t>
            </a:r>
            <a:r>
              <a:rPr sz="3400">
                <a:uFill>
                  <a:solidFill>
                    <a:srgbClr val="515151"/>
                  </a:solidFill>
                </a:uFill>
                <a:latin typeface="News Gothic MT"/>
                <a:ea typeface="News Gothic MT"/>
                <a:cs typeface="News Gothic MT"/>
                <a:sym typeface="News Gothic MT"/>
              </a:rPr>
              <a:t> Intent of Question</a:t>
            </a:r>
            <a:endParaRPr sz="3400">
              <a:uFill>
                <a:solidFill>
                  <a:srgbClr val="515151"/>
                </a:solidFill>
              </a:uFill>
              <a:latin typeface="News Gothic MT"/>
              <a:ea typeface="News Gothic MT"/>
              <a:cs typeface="News Gothic MT"/>
              <a:sym typeface="News Gothic MT"/>
            </a:endParaRPr>
          </a:p>
          <a:p>
            <a:pPr lvl="2" marL="497840" marR="57799" indent="-228600" defTabSz="1295400">
              <a:spcBef>
                <a:spcPts val="1700"/>
              </a:spcBef>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Identify</a:t>
            </a:r>
            <a:r>
              <a:rPr sz="3400">
                <a:uFill>
                  <a:solidFill>
                    <a:srgbClr val="515151"/>
                  </a:solidFill>
                </a:uFill>
                <a:latin typeface="News Gothic MT"/>
                <a:ea typeface="News Gothic MT"/>
                <a:cs typeface="News Gothic MT"/>
                <a:sym typeface="News Gothic MT"/>
              </a:rPr>
              <a:t> “model solution” for each part</a:t>
            </a:r>
            <a:endParaRPr sz="3400">
              <a:uFill>
                <a:solidFill>
                  <a:srgbClr val="515151"/>
                </a:solidFill>
              </a:uFill>
              <a:latin typeface="News Gothic MT"/>
              <a:ea typeface="News Gothic MT"/>
              <a:cs typeface="News Gothic MT"/>
              <a:sym typeface="News Gothic MT"/>
            </a:endParaRPr>
          </a:p>
          <a:p>
            <a:pPr lvl="2" marL="497840" marR="57799" indent="-228600" defTabSz="1295400">
              <a:spcBef>
                <a:spcPts val="1000"/>
              </a:spcBef>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Score</a:t>
            </a:r>
            <a:r>
              <a:rPr sz="3400">
                <a:uFill>
                  <a:solidFill>
                    <a:srgbClr val="515151"/>
                  </a:solidFill>
                </a:uFill>
                <a:latin typeface="News Gothic MT"/>
                <a:ea typeface="News Gothic MT"/>
                <a:cs typeface="News Gothic MT"/>
                <a:sym typeface="News Gothic MT"/>
              </a:rPr>
              <a:t> your papers with a partner</a:t>
            </a:r>
            <a:endParaRPr sz="3400">
              <a:uFill>
                <a:solidFill>
                  <a:srgbClr val="515151"/>
                </a:solidFill>
              </a:uFill>
              <a:latin typeface="News Gothic MT"/>
              <a:ea typeface="News Gothic MT"/>
              <a:cs typeface="News Gothic MT"/>
              <a:sym typeface="News Gothic MT"/>
            </a:endParaRPr>
          </a:p>
          <a:p>
            <a:pPr lvl="3" marL="726440" marR="57799" indent="-228600" defTabSz="1295400">
              <a:buClr>
                <a:srgbClr val="C6D494"/>
              </a:buClr>
              <a:buSzPct val="130000"/>
              <a:buFont typeface="Wingdings"/>
              <a:buChar char=""/>
              <a:defRPr sz="1800"/>
            </a:pPr>
            <a:r>
              <a:rPr sz="3400">
                <a:uFill>
                  <a:solidFill>
                    <a:srgbClr val="515151"/>
                  </a:solidFill>
                </a:uFill>
                <a:latin typeface="News Gothic MT"/>
                <a:ea typeface="News Gothic MT"/>
                <a:cs typeface="News Gothic MT"/>
                <a:sym typeface="News Gothic MT"/>
              </a:rPr>
              <a:t>Each part receives </a:t>
            </a:r>
            <a:endParaRPr sz="3400">
              <a:uFill>
                <a:solidFill>
                  <a:srgbClr val="515151"/>
                </a:solidFill>
              </a:uFill>
              <a:latin typeface="News Gothic MT"/>
              <a:ea typeface="News Gothic MT"/>
              <a:cs typeface="News Gothic MT"/>
              <a:sym typeface="News Gothic MT"/>
            </a:endParaRPr>
          </a:p>
          <a:p>
            <a:pPr lvl="4" marL="955039" marR="57799" indent="-228599" defTabSz="1295400">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Essentially Correct</a:t>
            </a:r>
            <a:r>
              <a:rPr sz="3400">
                <a:uFill>
                  <a:solidFill>
                    <a:srgbClr val="515151"/>
                  </a:solidFill>
                </a:uFill>
                <a:latin typeface="News Gothic MT"/>
                <a:ea typeface="News Gothic MT"/>
                <a:cs typeface="News Gothic MT"/>
                <a:sym typeface="News Gothic MT"/>
              </a:rPr>
              <a:t>,</a:t>
            </a:r>
            <a:endParaRPr sz="3400">
              <a:uFill>
                <a:solidFill>
                  <a:srgbClr val="515151"/>
                </a:solidFill>
              </a:uFill>
              <a:latin typeface="News Gothic MT"/>
              <a:ea typeface="News Gothic MT"/>
              <a:cs typeface="News Gothic MT"/>
              <a:sym typeface="News Gothic MT"/>
            </a:endParaRPr>
          </a:p>
          <a:p>
            <a:pPr lvl="4" marL="955039" marR="57799" indent="-228599" defTabSz="1295400">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Partially Correct</a:t>
            </a:r>
            <a:r>
              <a:rPr sz="3400">
                <a:uFill>
                  <a:solidFill>
                    <a:srgbClr val="515151"/>
                  </a:solidFill>
                </a:uFill>
                <a:latin typeface="News Gothic MT"/>
                <a:ea typeface="News Gothic MT"/>
                <a:cs typeface="News Gothic MT"/>
                <a:sym typeface="News Gothic MT"/>
              </a:rPr>
              <a:t>, or </a:t>
            </a:r>
            <a:endParaRPr sz="3400">
              <a:uFill>
                <a:solidFill>
                  <a:srgbClr val="515151"/>
                </a:solidFill>
              </a:uFill>
              <a:latin typeface="News Gothic MT"/>
              <a:ea typeface="News Gothic MT"/>
              <a:cs typeface="News Gothic MT"/>
              <a:sym typeface="News Gothic MT"/>
            </a:endParaRPr>
          </a:p>
          <a:p>
            <a:pPr lvl="4" marL="955039" marR="57799" indent="-228599" defTabSz="1295400">
              <a:spcBef>
                <a:spcPts val="3200"/>
              </a:spcBef>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Incorrect</a:t>
            </a:r>
            <a:endParaRPr sz="3400">
              <a:uFill>
                <a:solidFill>
                  <a:srgbClr val="515151"/>
                </a:solidFill>
              </a:uFill>
              <a:latin typeface="News Gothic MT"/>
              <a:ea typeface="News Gothic MT"/>
              <a:cs typeface="News Gothic MT"/>
              <a:sym typeface="News Gothic MT"/>
            </a:endParaRPr>
          </a:p>
          <a:p>
            <a:pPr lvl="2" marL="497840" marR="57799" indent="-228600" defTabSz="1295400">
              <a:spcBef>
                <a:spcPts val="1800"/>
              </a:spcBef>
              <a:buClr>
                <a:srgbClr val="C6D494"/>
              </a:buClr>
              <a:buSzPct val="130000"/>
              <a:buFont typeface="Wingdings"/>
              <a:buChar char=""/>
              <a:defRPr sz="1800"/>
            </a:pPr>
            <a:r>
              <a:rPr b="1" sz="3400">
                <a:uFill>
                  <a:solidFill>
                    <a:srgbClr val="515151"/>
                  </a:solidFill>
                </a:uFill>
                <a:latin typeface="News Gothic MT"/>
                <a:ea typeface="News Gothic MT"/>
                <a:cs typeface="News Gothic MT"/>
                <a:sym typeface="News Gothic MT"/>
              </a:rPr>
              <a:t>Assign</a:t>
            </a:r>
            <a:r>
              <a:rPr sz="3400">
                <a:uFill>
                  <a:solidFill>
                    <a:srgbClr val="515151"/>
                  </a:solidFill>
                </a:uFill>
                <a:latin typeface="News Gothic MT"/>
                <a:ea typeface="News Gothic MT"/>
                <a:cs typeface="News Gothic MT"/>
                <a:sym typeface="News Gothic MT"/>
              </a:rPr>
              <a:t> 1-4 score using a holistic approach</a:t>
            </a:r>
          </a:p>
        </p:txBody>
      </p:sp>
    </p:spTree>
  </p:cSld>
  <p:clrMapOvr>
    <a:masterClrMapping/>
  </p:clrMapOvr>
  <p:transition spd="med" advClick="1">
    <p:wipe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9" grpId="1" fill="hold">
                                  <p:stCondLst>
                                    <p:cond delay="0"/>
                                  </p:stCondLst>
                                  <p:iterate type="el" backwards="0">
                                    <p:tmAbs val="0"/>
                                  </p:iterate>
                                  <p:childTnLst>
                                    <p:set>
                                      <p:cBhvr>
                                        <p:cTn id="6" fill="hold"/>
                                        <p:tgtEl>
                                          <p:spTgt spid="431"/>
                                        </p:tgtEl>
                                        <p:attrNameLst>
                                          <p:attrName>style.visibility</p:attrName>
                                        </p:attrNameLst>
                                      </p:cBhvr>
                                      <p:to>
                                        <p:strVal val="visible"/>
                                      </p:to>
                                    </p:set>
                                    <p:animEffect filter="dissolve" transition="in">
                                      <p:cBhvr>
                                        <p:cTn id="7" dur="1000"/>
                                        <p:tgtEl>
                                          <p:spTgt spid="4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31" grpId="1"/>
    </p:bldLst>
  </p:timing>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35" name="droppedImage.pdf"/>
          <p:cNvPicPr/>
          <p:nvPr/>
        </p:nvPicPr>
        <p:blipFill>
          <a:blip r:embed="rId3">
            <a:extLst/>
          </a:blip>
          <a:stretch>
            <a:fillRect/>
          </a:stretch>
        </p:blipFill>
        <p:spPr>
          <a:xfrm rot="3102589">
            <a:off x="-3595692" y="4949031"/>
            <a:ext cx="10629901" cy="4021154"/>
          </a:xfrm>
          <a:prstGeom prst="rect">
            <a:avLst/>
          </a:prstGeom>
          <a:ln w="12700">
            <a:miter lim="400000"/>
          </a:ln>
        </p:spPr>
      </p:pic>
      <p:sp>
        <p:nvSpPr>
          <p:cNvPr id="436" name="Shape 436"/>
          <p:cNvSpPr/>
          <p:nvPr/>
        </p:nvSpPr>
        <p:spPr>
          <a:xfrm>
            <a:off x="635000" y="914400"/>
            <a:ext cx="121412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lstStyle>
            <a:lvl1pPr defTabSz="584200">
              <a:defRPr cap="small" spc="-239" sz="6000">
                <a:latin typeface="Futura"/>
                <a:ea typeface="Futura"/>
                <a:cs typeface="Futura"/>
                <a:sym typeface="Futura"/>
              </a:defRPr>
            </a:lvl1pPr>
          </a:lstStyle>
          <a:p>
            <a:pPr lvl="0">
              <a:defRPr cap="none" spc="0" sz="1800"/>
            </a:pPr>
            <a:r>
              <a:rPr cap="small" spc="-239" sz="6000"/>
              <a:t>How Can I Close the Gap?        Step 4</a:t>
            </a:r>
          </a:p>
        </p:txBody>
      </p:sp>
      <p:sp>
        <p:nvSpPr>
          <p:cNvPr id="437" name="Shape 437"/>
          <p:cNvSpPr/>
          <p:nvPr/>
        </p:nvSpPr>
        <p:spPr>
          <a:xfrm>
            <a:off x="2959100" y="2374900"/>
            <a:ext cx="9791700" cy="71501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2" marL="497840" marR="57799" indent="-228600" defTabSz="1295400">
              <a:spcBef>
                <a:spcPts val="1800"/>
              </a:spcBef>
              <a:buClr>
                <a:srgbClr val="C6D494"/>
              </a:buClr>
              <a:buSzPct val="130000"/>
              <a:buFont typeface="Wingdings"/>
              <a:buChar char=""/>
              <a:defRPr sz="1800"/>
            </a:pPr>
            <a:r>
              <a:rPr b="1" sz="3800">
                <a:uFill>
                  <a:solidFill>
                    <a:srgbClr val="515151"/>
                  </a:solidFill>
                </a:uFill>
                <a:latin typeface="News Gothic MT"/>
                <a:ea typeface="News Gothic MT"/>
                <a:cs typeface="News Gothic MT"/>
                <a:sym typeface="News Gothic MT"/>
              </a:rPr>
              <a:t>Effective Feedback </a:t>
            </a:r>
            <a:r>
              <a:rPr sz="3800">
                <a:uFill>
                  <a:solidFill>
                    <a:srgbClr val="515151"/>
                  </a:solidFill>
                </a:uFill>
                <a:latin typeface="News Gothic MT"/>
                <a:ea typeface="News Gothic MT"/>
                <a:cs typeface="News Gothic MT"/>
                <a:sym typeface="News Gothic MT"/>
              </a:rPr>
              <a:t>is critical</a:t>
            </a:r>
            <a:endParaRPr sz="3800">
              <a:uFill>
                <a:solidFill>
                  <a:srgbClr val="515151"/>
                </a:solidFill>
              </a:uFill>
              <a:latin typeface="News Gothic MT"/>
              <a:ea typeface="News Gothic MT"/>
              <a:cs typeface="News Gothic MT"/>
              <a:sym typeface="News Gothic MT"/>
            </a:endParaRPr>
          </a:p>
          <a:p>
            <a:pPr lvl="3" marL="726440" marR="57799" indent="-228600" defTabSz="1295400">
              <a:spcBef>
                <a:spcPts val="1800"/>
              </a:spcBef>
              <a:buClr>
                <a:srgbClr val="C6D494"/>
              </a:buClr>
              <a:buSzPct val="130000"/>
              <a:buFont typeface="Wingdings"/>
              <a:buChar char=""/>
              <a:defRPr sz="1800"/>
            </a:pPr>
            <a:r>
              <a:rPr sz="3800">
                <a:uFill>
                  <a:solidFill>
                    <a:srgbClr val="515151"/>
                  </a:solidFill>
                </a:uFill>
                <a:latin typeface="News Gothic MT"/>
                <a:ea typeface="News Gothic MT"/>
                <a:cs typeface="News Gothic MT"/>
                <a:sym typeface="News Gothic MT"/>
              </a:rPr>
              <a:t>What made each part an </a:t>
            </a:r>
            <a:r>
              <a:rPr b="1" sz="3800">
                <a:uFill>
                  <a:solidFill>
                    <a:srgbClr val="515151"/>
                  </a:solidFill>
                </a:uFill>
                <a:latin typeface="News Gothic MT"/>
                <a:ea typeface="News Gothic MT"/>
                <a:cs typeface="News Gothic MT"/>
                <a:sym typeface="News Gothic MT"/>
              </a:rPr>
              <a:t>E</a:t>
            </a:r>
            <a:r>
              <a:rPr sz="3800">
                <a:uFill>
                  <a:solidFill>
                    <a:srgbClr val="515151"/>
                  </a:solidFill>
                </a:uFill>
                <a:latin typeface="News Gothic MT"/>
                <a:ea typeface="News Gothic MT"/>
                <a:cs typeface="News Gothic MT"/>
                <a:sym typeface="News Gothic MT"/>
              </a:rPr>
              <a:t>, </a:t>
            </a:r>
            <a:r>
              <a:rPr b="1" sz="3800">
                <a:uFill>
                  <a:solidFill>
                    <a:srgbClr val="515151"/>
                  </a:solidFill>
                </a:uFill>
                <a:latin typeface="News Gothic MT"/>
                <a:ea typeface="News Gothic MT"/>
                <a:cs typeface="News Gothic MT"/>
                <a:sym typeface="News Gothic MT"/>
              </a:rPr>
              <a:t>P</a:t>
            </a:r>
            <a:r>
              <a:rPr sz="3800">
                <a:uFill>
                  <a:solidFill>
                    <a:srgbClr val="515151"/>
                  </a:solidFill>
                </a:uFill>
                <a:latin typeface="News Gothic MT"/>
                <a:ea typeface="News Gothic MT"/>
                <a:cs typeface="News Gothic MT"/>
                <a:sym typeface="News Gothic MT"/>
              </a:rPr>
              <a:t>, or </a:t>
            </a:r>
            <a:r>
              <a:rPr b="1" sz="3800">
                <a:uFill>
                  <a:solidFill>
                    <a:srgbClr val="515151"/>
                  </a:solidFill>
                </a:uFill>
                <a:latin typeface="News Gothic MT"/>
                <a:ea typeface="News Gothic MT"/>
                <a:cs typeface="News Gothic MT"/>
                <a:sym typeface="News Gothic MT"/>
              </a:rPr>
              <a:t>I</a:t>
            </a:r>
            <a:r>
              <a:rPr sz="3800">
                <a:uFill>
                  <a:solidFill>
                    <a:srgbClr val="515151"/>
                  </a:solidFill>
                </a:uFill>
                <a:latin typeface="News Gothic MT"/>
                <a:ea typeface="News Gothic MT"/>
                <a:cs typeface="News Gothic MT"/>
                <a:sym typeface="News Gothic MT"/>
              </a:rPr>
              <a:t>?</a:t>
            </a:r>
            <a:endParaRPr sz="3800">
              <a:uFill>
                <a:solidFill>
                  <a:srgbClr val="515151"/>
                </a:solidFill>
              </a:uFill>
              <a:latin typeface="News Gothic MT"/>
              <a:ea typeface="News Gothic MT"/>
              <a:cs typeface="News Gothic MT"/>
              <a:sym typeface="News Gothic MT"/>
            </a:endParaRPr>
          </a:p>
          <a:p>
            <a:pPr lvl="3" marL="726440" marR="57799" indent="-228600" defTabSz="1295400">
              <a:spcBef>
                <a:spcPts val="1800"/>
              </a:spcBef>
              <a:buClr>
                <a:srgbClr val="C6D494"/>
              </a:buClr>
              <a:buSzPct val="130000"/>
              <a:buFont typeface="Wingdings"/>
              <a:buChar char=""/>
              <a:defRPr sz="1800"/>
            </a:pPr>
            <a:r>
              <a:rPr sz="3800">
                <a:uFill>
                  <a:solidFill>
                    <a:srgbClr val="515151"/>
                  </a:solidFill>
                </a:uFill>
                <a:latin typeface="News Gothic MT"/>
                <a:ea typeface="News Gothic MT"/>
                <a:cs typeface="News Gothic MT"/>
                <a:sym typeface="News Gothic MT"/>
              </a:rPr>
              <a:t>What could you have done differently to </a:t>
            </a:r>
            <a:r>
              <a:rPr b="1" sz="3800">
                <a:uFill>
                  <a:solidFill>
                    <a:srgbClr val="515151"/>
                  </a:solidFill>
                </a:uFill>
                <a:latin typeface="News Gothic MT"/>
                <a:ea typeface="News Gothic MT"/>
                <a:cs typeface="News Gothic MT"/>
                <a:sym typeface="News Gothic MT"/>
              </a:rPr>
              <a:t>increase</a:t>
            </a:r>
            <a:r>
              <a:rPr sz="3800">
                <a:uFill>
                  <a:solidFill>
                    <a:srgbClr val="515151"/>
                  </a:solidFill>
                </a:uFill>
                <a:latin typeface="News Gothic MT"/>
                <a:ea typeface="News Gothic MT"/>
                <a:cs typeface="News Gothic MT"/>
                <a:sym typeface="News Gothic MT"/>
              </a:rPr>
              <a:t> your score?</a:t>
            </a:r>
            <a:endParaRPr sz="3800">
              <a:uFill>
                <a:solidFill>
                  <a:srgbClr val="515151"/>
                </a:solidFill>
              </a:uFill>
              <a:latin typeface="News Gothic MT"/>
              <a:ea typeface="News Gothic MT"/>
              <a:cs typeface="News Gothic MT"/>
              <a:sym typeface="News Gothic MT"/>
            </a:endParaRPr>
          </a:p>
          <a:p>
            <a:pPr lvl="4" marL="1310639" marR="57799" indent="-228600" defTabSz="1295400">
              <a:spcBef>
                <a:spcPts val="1800"/>
              </a:spcBef>
              <a:buClr>
                <a:srgbClr val="C6D494"/>
              </a:buClr>
              <a:buSzPct val="130000"/>
              <a:buFont typeface="Wingdings"/>
              <a:buChar char=""/>
              <a:defRPr sz="1800"/>
            </a:pPr>
            <a:r>
              <a:rPr sz="3800">
                <a:uFill>
                  <a:solidFill>
                    <a:srgbClr val="515151"/>
                  </a:solidFill>
                </a:uFill>
                <a:latin typeface="News Gothic MT"/>
                <a:ea typeface="News Gothic MT"/>
                <a:cs typeface="News Gothic MT"/>
                <a:sym typeface="News Gothic MT"/>
              </a:rPr>
              <a:t>How would you approach a similar problem in the future?</a:t>
            </a:r>
            <a:endParaRPr sz="3800">
              <a:uFill>
                <a:solidFill>
                  <a:srgbClr val="515151"/>
                </a:solidFill>
              </a:uFill>
              <a:latin typeface="News Gothic MT"/>
              <a:ea typeface="News Gothic MT"/>
              <a:cs typeface="News Gothic MT"/>
              <a:sym typeface="News Gothic MT"/>
            </a:endParaRPr>
          </a:p>
          <a:p>
            <a:pPr lvl="8" marL="2034539" marR="57799" indent="-228600" defTabSz="1295400">
              <a:spcBef>
                <a:spcPts val="1800"/>
              </a:spcBef>
              <a:buClr>
                <a:srgbClr val="C6D494"/>
              </a:buClr>
              <a:buSzPct val="130000"/>
              <a:buFont typeface="Wingdings"/>
              <a:buChar char=""/>
              <a:defRPr sz="1800"/>
            </a:pPr>
            <a:r>
              <a:rPr b="1" sz="3800">
                <a:uFill>
                  <a:solidFill>
                    <a:srgbClr val="515151"/>
                  </a:solidFill>
                </a:uFill>
                <a:latin typeface="News Gothic MT"/>
                <a:ea typeface="News Gothic MT"/>
                <a:cs typeface="News Gothic MT"/>
                <a:sym typeface="News Gothic MT"/>
              </a:rPr>
              <a:t>Note</a:t>
            </a:r>
            <a:r>
              <a:rPr sz="3800">
                <a:uFill>
                  <a:solidFill>
                    <a:srgbClr val="515151"/>
                  </a:solidFill>
                </a:uFill>
                <a:latin typeface="News Gothic MT"/>
                <a:ea typeface="News Gothic MT"/>
                <a:cs typeface="News Gothic MT"/>
                <a:sym typeface="News Gothic MT"/>
              </a:rPr>
              <a:t> key items on your FRAPPY.</a:t>
            </a:r>
            <a:endParaRPr sz="3800">
              <a:uFill>
                <a:solidFill>
                  <a:srgbClr val="515151"/>
                </a:solidFill>
              </a:uFill>
              <a:latin typeface="News Gothic MT"/>
              <a:ea typeface="News Gothic MT"/>
              <a:cs typeface="News Gothic MT"/>
              <a:sym typeface="News Gothic MT"/>
            </a:endParaRPr>
          </a:p>
          <a:p>
            <a:pPr lvl="6" marL="2771139" marR="57799" indent="-228600" defTabSz="1295400">
              <a:spcBef>
                <a:spcPts val="1800"/>
              </a:spcBef>
              <a:buClr>
                <a:srgbClr val="C6D494"/>
              </a:buClr>
              <a:buSzPct val="130000"/>
              <a:buFont typeface="Wingdings"/>
              <a:buChar char=""/>
              <a:defRPr sz="1800"/>
            </a:pPr>
            <a:r>
              <a:rPr b="1" sz="3800">
                <a:uFill>
                  <a:solidFill>
                    <a:srgbClr val="515151"/>
                  </a:solidFill>
                </a:uFill>
                <a:latin typeface="News Gothic MT"/>
                <a:ea typeface="News Gothic MT"/>
                <a:cs typeface="News Gothic MT"/>
                <a:sym typeface="News Gothic MT"/>
              </a:rPr>
              <a:t>File</a:t>
            </a:r>
            <a:r>
              <a:rPr sz="3800">
                <a:uFill>
                  <a:solidFill>
                    <a:srgbClr val="515151"/>
                  </a:solidFill>
                </a:uFill>
                <a:latin typeface="News Gothic MT"/>
                <a:ea typeface="News Gothic MT"/>
                <a:cs typeface="News Gothic MT"/>
                <a:sym typeface="News Gothic MT"/>
              </a:rPr>
              <a:t> for Review and Prep.</a:t>
            </a:r>
          </a:p>
        </p:txBody>
      </p:sp>
    </p:spTree>
  </p:cSld>
  <p:clrMapOvr>
    <a:masterClrMapping/>
  </p:clrMapOvr>
  <p:transition spd="med" advClick="1">
    <p:wipe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9" grpId="1" fill="hold">
                                  <p:stCondLst>
                                    <p:cond delay="0"/>
                                  </p:stCondLst>
                                  <p:iterate type="el" backwards="0">
                                    <p:tmAbs val="0"/>
                                  </p:iterate>
                                  <p:childTnLst>
                                    <p:set>
                                      <p:cBhvr>
                                        <p:cTn id="6" fill="hold"/>
                                        <p:tgtEl>
                                          <p:spTgt spid="437"/>
                                        </p:tgtEl>
                                        <p:attrNameLst>
                                          <p:attrName>style.visibility</p:attrName>
                                        </p:attrNameLst>
                                      </p:cBhvr>
                                      <p:to>
                                        <p:strVal val="visible"/>
                                      </p:to>
                                    </p:set>
                                    <p:animEffect filter="dissolve" transition="in">
                                      <p:cBhvr>
                                        <p:cTn id="7" dur="1000"/>
                                        <p:tgtEl>
                                          <p:spTgt spid="4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37" grpId="1"/>
    </p:bldLst>
  </p:timing>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41" name="Shape 441"/>
          <p:cNvSpPr/>
          <p:nvPr/>
        </p:nvSpPr>
        <p:spPr>
          <a:xfrm>
            <a:off x="635000" y="914400"/>
            <a:ext cx="125476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lstStyle>
            <a:lvl1pPr defTabSz="584200">
              <a:defRPr cap="small" spc="-239" sz="6000">
                <a:latin typeface="Futura"/>
                <a:ea typeface="Futura"/>
                <a:cs typeface="Futura"/>
                <a:sym typeface="Futura"/>
              </a:defRPr>
            </a:lvl1pPr>
          </a:lstStyle>
          <a:p>
            <a:pPr lvl="0">
              <a:defRPr cap="none" spc="0" sz="1800"/>
            </a:pPr>
            <a:r>
              <a:rPr cap="small" spc="-239" sz="6000"/>
              <a:t>When Should You FRAPPY?</a:t>
            </a:r>
          </a:p>
        </p:txBody>
      </p:sp>
      <p:sp>
        <p:nvSpPr>
          <p:cNvPr id="442" name="Shape 442"/>
          <p:cNvSpPr/>
          <p:nvPr/>
        </p:nvSpPr>
        <p:spPr>
          <a:xfrm>
            <a:off x="489413" y="6997700"/>
            <a:ext cx="12211736" cy="1"/>
          </a:xfrm>
          <a:prstGeom prst="line">
            <a:avLst/>
          </a:prstGeom>
          <a:ln w="63500">
            <a:solidFill/>
            <a:miter lim="400000"/>
            <a:headEnd type="diamond"/>
            <a:tailEnd type="diamond"/>
          </a:ln>
        </p:spPr>
        <p:txBody>
          <a:bodyPr lIns="0" tIns="0" rIns="0" bIns="0" anchor="ctr"/>
          <a:lstStyle/>
          <a:p>
            <a:pPr lvl="0"/>
          </a:p>
        </p:txBody>
      </p:sp>
      <p:sp>
        <p:nvSpPr>
          <p:cNvPr id="443" name="Shape 443"/>
          <p:cNvSpPr/>
          <p:nvPr/>
        </p:nvSpPr>
        <p:spPr>
          <a:xfrm>
            <a:off x="506804" y="7112000"/>
            <a:ext cx="1033349" cy="7366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Sep</a:t>
            </a:r>
          </a:p>
        </p:txBody>
      </p:sp>
      <p:sp>
        <p:nvSpPr>
          <p:cNvPr id="444" name="Shape 444"/>
          <p:cNvSpPr/>
          <p:nvPr/>
        </p:nvSpPr>
        <p:spPr>
          <a:xfrm>
            <a:off x="1757841" y="7112000"/>
            <a:ext cx="944271" cy="7366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Oct</a:t>
            </a:r>
          </a:p>
        </p:txBody>
      </p:sp>
      <p:sp>
        <p:nvSpPr>
          <p:cNvPr id="445" name="Shape 445"/>
          <p:cNvSpPr/>
          <p:nvPr/>
        </p:nvSpPr>
        <p:spPr>
          <a:xfrm>
            <a:off x="3161100" y="7112000"/>
            <a:ext cx="1033349" cy="7366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Nov</a:t>
            </a:r>
          </a:p>
        </p:txBody>
      </p:sp>
      <p:sp>
        <p:nvSpPr>
          <p:cNvPr id="446" name="Shape 446"/>
          <p:cNvSpPr/>
          <p:nvPr/>
        </p:nvSpPr>
        <p:spPr>
          <a:xfrm>
            <a:off x="4621600" y="7112000"/>
            <a:ext cx="1033349" cy="7366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Dec</a:t>
            </a:r>
          </a:p>
        </p:txBody>
      </p:sp>
      <p:sp>
        <p:nvSpPr>
          <p:cNvPr id="447" name="Shape 447"/>
          <p:cNvSpPr/>
          <p:nvPr/>
        </p:nvSpPr>
        <p:spPr>
          <a:xfrm>
            <a:off x="6050441" y="7112000"/>
            <a:ext cx="944271" cy="7366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Jan</a:t>
            </a:r>
          </a:p>
        </p:txBody>
      </p:sp>
      <p:sp>
        <p:nvSpPr>
          <p:cNvPr id="448" name="Shape 448"/>
          <p:cNvSpPr/>
          <p:nvPr/>
        </p:nvSpPr>
        <p:spPr>
          <a:xfrm>
            <a:off x="7288007" y="7112000"/>
            <a:ext cx="983743" cy="7366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Feb</a:t>
            </a:r>
          </a:p>
        </p:txBody>
      </p:sp>
      <p:sp>
        <p:nvSpPr>
          <p:cNvPr id="449" name="Shape 449"/>
          <p:cNvSpPr/>
          <p:nvPr/>
        </p:nvSpPr>
        <p:spPr>
          <a:xfrm>
            <a:off x="8576738" y="7112000"/>
            <a:ext cx="997078" cy="7366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Mar</a:t>
            </a:r>
          </a:p>
        </p:txBody>
      </p:sp>
      <p:sp>
        <p:nvSpPr>
          <p:cNvPr id="450" name="Shape 450"/>
          <p:cNvSpPr/>
          <p:nvPr/>
        </p:nvSpPr>
        <p:spPr>
          <a:xfrm>
            <a:off x="10098913" y="7112000"/>
            <a:ext cx="924536" cy="7366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Apr</a:t>
            </a:r>
          </a:p>
        </p:txBody>
      </p:sp>
      <p:sp>
        <p:nvSpPr>
          <p:cNvPr id="451" name="Shape 451"/>
          <p:cNvSpPr/>
          <p:nvPr/>
        </p:nvSpPr>
        <p:spPr>
          <a:xfrm>
            <a:off x="11521764" y="7112000"/>
            <a:ext cx="1076021" cy="7366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May</a:t>
            </a:r>
          </a:p>
        </p:txBody>
      </p:sp>
      <p:sp>
        <p:nvSpPr>
          <p:cNvPr id="452" name="Shape 452"/>
          <p:cNvSpPr/>
          <p:nvPr/>
        </p:nvSpPr>
        <p:spPr>
          <a:xfrm>
            <a:off x="330200" y="5562600"/>
            <a:ext cx="2273300" cy="1282700"/>
          </a:xfrm>
          <a:prstGeom prst="leftRightArrow">
            <a:avLst>
              <a:gd name="adj1" fmla="val 64369"/>
              <a:gd name="adj2" fmla="val 39282"/>
            </a:avLst>
          </a:prstGeom>
          <a:solidFill>
            <a:srgbClr val="CBCBCB"/>
          </a:solidFill>
          <a:ln w="25400">
            <a:solidFill/>
            <a:miter lim="400000"/>
          </a:ln>
          <a:extLst>
            <a:ext uri="{C572A759-6A51-4108-AA02-DFA0A04FC94B}">
              <ma14:wrappingTextBoxFlag xmlns:ma14="http://schemas.microsoft.com/office/mac/drawingml/2011/main" val="1"/>
            </a:ext>
          </a:extLst>
        </p:spPr>
        <p:txBody>
          <a:bodyPr lIns="0" tIns="0" rIns="0" bIns="0" anchor="ctr"/>
          <a:lstStyle>
            <a:lvl1pPr algn="ctr" defTabSz="584200">
              <a:lnSpc>
                <a:spcPct val="80000"/>
              </a:lnSpc>
              <a:defRPr sz="2600">
                <a:latin typeface="+mn-lt"/>
                <a:ea typeface="+mn-ea"/>
                <a:cs typeface="+mn-cs"/>
                <a:sym typeface="Helvetica Neue Light"/>
              </a:defRPr>
            </a:lvl1pPr>
          </a:lstStyle>
          <a:p>
            <a:pPr lvl="0">
              <a:defRPr sz="1800"/>
            </a:pPr>
            <a:r>
              <a:rPr sz="2600"/>
              <a:t>Descriptive Stats</a:t>
            </a:r>
          </a:p>
        </p:txBody>
      </p:sp>
      <p:sp>
        <p:nvSpPr>
          <p:cNvPr id="453" name="Shape 453"/>
          <p:cNvSpPr/>
          <p:nvPr/>
        </p:nvSpPr>
        <p:spPr>
          <a:xfrm>
            <a:off x="2641600" y="5562600"/>
            <a:ext cx="1892300" cy="1282700"/>
          </a:xfrm>
          <a:prstGeom prst="leftRightArrow">
            <a:avLst>
              <a:gd name="adj1" fmla="val 64369"/>
              <a:gd name="adj2" fmla="val 39282"/>
            </a:avLst>
          </a:prstGeom>
          <a:solidFill>
            <a:srgbClr val="CBCBCB"/>
          </a:solidFill>
          <a:ln w="25400">
            <a:solidFill/>
            <a:miter lim="400000"/>
          </a:ln>
          <a:extLst>
            <a:ext uri="{C572A759-6A51-4108-AA02-DFA0A04FC94B}">
              <ma14:wrappingTextBoxFlag xmlns:ma14="http://schemas.microsoft.com/office/mac/drawingml/2011/main" val="1"/>
            </a:ext>
          </a:extLst>
        </p:spPr>
        <p:txBody>
          <a:bodyPr lIns="0" tIns="0" rIns="0" bIns="0" anchor="ctr"/>
          <a:lstStyle>
            <a:lvl1pPr algn="ctr" defTabSz="584200">
              <a:lnSpc>
                <a:spcPct val="80000"/>
              </a:lnSpc>
              <a:defRPr sz="2500">
                <a:latin typeface="+mn-lt"/>
                <a:ea typeface="+mn-ea"/>
                <a:cs typeface="+mn-cs"/>
                <a:sym typeface="Helvetica Neue Light"/>
              </a:defRPr>
            </a:lvl1pPr>
          </a:lstStyle>
          <a:p>
            <a:pPr lvl="0">
              <a:defRPr sz="1800"/>
            </a:pPr>
            <a:r>
              <a:rPr sz="2500"/>
              <a:t>Producing Data</a:t>
            </a:r>
          </a:p>
        </p:txBody>
      </p:sp>
      <p:sp>
        <p:nvSpPr>
          <p:cNvPr id="454" name="Shape 454"/>
          <p:cNvSpPr/>
          <p:nvPr/>
        </p:nvSpPr>
        <p:spPr>
          <a:xfrm>
            <a:off x="4572000" y="5562600"/>
            <a:ext cx="2273300" cy="1282700"/>
          </a:xfrm>
          <a:prstGeom prst="leftRightArrow">
            <a:avLst>
              <a:gd name="adj1" fmla="val 64369"/>
              <a:gd name="adj2" fmla="val 39282"/>
            </a:avLst>
          </a:prstGeom>
          <a:solidFill>
            <a:srgbClr val="CBCBCB"/>
          </a:solidFill>
          <a:ln w="25400">
            <a:solidFill/>
            <a:miter lim="400000"/>
          </a:ln>
          <a:extLst>
            <a:ext uri="{C572A759-6A51-4108-AA02-DFA0A04FC94B}">
              <ma14:wrappingTextBoxFlag xmlns:ma14="http://schemas.microsoft.com/office/mac/drawingml/2011/main" val="1"/>
            </a:ext>
          </a:extLst>
        </p:spPr>
        <p:txBody>
          <a:bodyPr lIns="0" tIns="0" rIns="0" bIns="0" anchor="ctr"/>
          <a:lstStyle>
            <a:lvl1pPr algn="ctr" defTabSz="584200">
              <a:lnSpc>
                <a:spcPct val="80000"/>
              </a:lnSpc>
              <a:defRPr sz="2600">
                <a:latin typeface="+mn-lt"/>
                <a:ea typeface="+mn-ea"/>
                <a:cs typeface="+mn-cs"/>
                <a:sym typeface="Helvetica Neue Light"/>
              </a:defRPr>
            </a:lvl1pPr>
          </a:lstStyle>
          <a:p>
            <a:pPr lvl="0">
              <a:defRPr sz="1800"/>
            </a:pPr>
            <a:r>
              <a:rPr sz="2600"/>
              <a:t>Probability</a:t>
            </a:r>
          </a:p>
        </p:txBody>
      </p:sp>
      <p:sp>
        <p:nvSpPr>
          <p:cNvPr id="455" name="Shape 455"/>
          <p:cNvSpPr/>
          <p:nvPr/>
        </p:nvSpPr>
        <p:spPr>
          <a:xfrm>
            <a:off x="6883400" y="5562600"/>
            <a:ext cx="2806700" cy="1282700"/>
          </a:xfrm>
          <a:prstGeom prst="leftRightArrow">
            <a:avLst>
              <a:gd name="adj1" fmla="val 64369"/>
              <a:gd name="adj2" fmla="val 39282"/>
            </a:avLst>
          </a:prstGeom>
          <a:solidFill>
            <a:srgbClr val="CBCBCB"/>
          </a:solidFill>
          <a:ln w="25400">
            <a:solidFill/>
            <a:miter lim="400000"/>
          </a:ln>
          <a:extLst>
            <a:ext uri="{C572A759-6A51-4108-AA02-DFA0A04FC94B}">
              <ma14:wrappingTextBoxFlag xmlns:ma14="http://schemas.microsoft.com/office/mac/drawingml/2011/main" val="1"/>
            </a:ext>
          </a:extLst>
        </p:spPr>
        <p:txBody>
          <a:bodyPr lIns="0" tIns="0" rIns="0" bIns="0" anchor="ctr"/>
          <a:lstStyle>
            <a:lvl1pPr algn="ctr" defTabSz="584200">
              <a:lnSpc>
                <a:spcPct val="80000"/>
              </a:lnSpc>
              <a:defRPr sz="2600">
                <a:latin typeface="+mn-lt"/>
                <a:ea typeface="+mn-ea"/>
                <a:cs typeface="+mn-cs"/>
                <a:sym typeface="Helvetica Neue Light"/>
              </a:defRPr>
            </a:lvl1pPr>
          </a:lstStyle>
          <a:p>
            <a:pPr lvl="0">
              <a:defRPr sz="1800"/>
            </a:pPr>
            <a:r>
              <a:rPr sz="2600"/>
              <a:t>Inference</a:t>
            </a:r>
          </a:p>
        </p:txBody>
      </p:sp>
      <p:sp>
        <p:nvSpPr>
          <p:cNvPr id="456" name="Shape 456"/>
          <p:cNvSpPr/>
          <p:nvPr/>
        </p:nvSpPr>
        <p:spPr>
          <a:xfrm>
            <a:off x="9728200" y="5562600"/>
            <a:ext cx="1778000" cy="1282700"/>
          </a:xfrm>
          <a:prstGeom prst="leftRightArrow">
            <a:avLst>
              <a:gd name="adj1" fmla="val 64369"/>
              <a:gd name="adj2" fmla="val 39282"/>
            </a:avLst>
          </a:prstGeom>
          <a:solidFill>
            <a:srgbClr val="CBCBCB"/>
          </a:solidFill>
          <a:ln w="25400">
            <a:solidFill/>
            <a:miter lim="400000"/>
          </a:ln>
          <a:extLst>
            <a:ext uri="{C572A759-6A51-4108-AA02-DFA0A04FC94B}">
              <ma14:wrappingTextBoxFlag xmlns:ma14="http://schemas.microsoft.com/office/mac/drawingml/2011/main" val="1"/>
            </a:ext>
          </a:extLst>
        </p:spPr>
        <p:txBody>
          <a:bodyPr lIns="0" tIns="0" rIns="0" bIns="0" anchor="ctr"/>
          <a:lstStyle>
            <a:lvl1pPr algn="ctr" defTabSz="584200">
              <a:lnSpc>
                <a:spcPct val="80000"/>
              </a:lnSpc>
              <a:defRPr i="1" sz="2500">
                <a:latin typeface="+mn-lt"/>
                <a:ea typeface="+mn-ea"/>
                <a:cs typeface="+mn-cs"/>
                <a:sym typeface="Helvetica Neue Light"/>
              </a:defRPr>
            </a:lvl1pPr>
          </a:lstStyle>
          <a:p>
            <a:pPr lvl="0">
              <a:defRPr i="0" sz="1800"/>
            </a:pPr>
            <a:r>
              <a:rPr i="1" sz="2500"/>
              <a:t>Exam Prep</a:t>
            </a:r>
          </a:p>
        </p:txBody>
      </p:sp>
      <p:pic>
        <p:nvPicPr>
          <p:cNvPr id="457" name=""/>
          <p:cNvPicPr/>
          <p:nvPr/>
        </p:nvPicPr>
        <p:blipFill>
          <a:blip r:embed="rId3">
            <a:extLst/>
          </a:blip>
          <a:stretch>
            <a:fillRect/>
          </a:stretch>
        </p:blipFill>
        <p:spPr>
          <a:xfrm>
            <a:off x="11531600" y="5194300"/>
            <a:ext cx="1104900" cy="1689100"/>
          </a:xfrm>
          <a:prstGeom prst="rect">
            <a:avLst/>
          </a:prstGeom>
          <a:effectLst>
            <a:outerShdw sx="100000" sy="100000" kx="0" ky="0" algn="b" rotWithShape="0" blurRad="38100" dist="12700" dir="5400000">
              <a:srgbClr val="000000">
                <a:alpha val="50000"/>
              </a:srgbClr>
            </a:outerShdw>
          </a:effectLst>
        </p:spPr>
      </p:pic>
      <p:sp>
        <p:nvSpPr>
          <p:cNvPr id="458" name="Shape 458"/>
          <p:cNvSpPr/>
          <p:nvPr/>
        </p:nvSpPr>
        <p:spPr>
          <a:xfrm rot="18900000">
            <a:off x="195784" y="4497655"/>
            <a:ext cx="1468604"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Teach</a:t>
            </a:r>
          </a:p>
        </p:txBody>
      </p:sp>
      <p:sp>
        <p:nvSpPr>
          <p:cNvPr id="459" name="Shape 459"/>
          <p:cNvSpPr/>
          <p:nvPr/>
        </p:nvSpPr>
        <p:spPr>
          <a:xfrm rot="18900000">
            <a:off x="809766" y="4396055"/>
            <a:ext cx="1764640"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solidFill>
                  <a:srgbClr val="0433FF"/>
                </a:solidFill>
                <a:latin typeface="+mn-lt"/>
                <a:ea typeface="+mn-ea"/>
                <a:cs typeface="+mn-cs"/>
                <a:sym typeface="Helvetica Neue Light"/>
              </a:defRPr>
            </a:lvl1pPr>
          </a:lstStyle>
          <a:p>
            <a:pPr lvl="0">
              <a:defRPr sz="1800">
                <a:solidFill>
                  <a:srgbClr val="000000"/>
                </a:solidFill>
              </a:defRPr>
            </a:pPr>
            <a:r>
              <a:rPr sz="4200">
                <a:solidFill>
                  <a:srgbClr val="0433FF"/>
                </a:solidFill>
              </a:rPr>
              <a:t>Review</a:t>
            </a:r>
          </a:p>
        </p:txBody>
      </p:sp>
      <p:sp>
        <p:nvSpPr>
          <p:cNvPr id="460" name="Shape 460"/>
          <p:cNvSpPr/>
          <p:nvPr/>
        </p:nvSpPr>
        <p:spPr>
          <a:xfrm rot="18900000">
            <a:off x="1538883" y="4637355"/>
            <a:ext cx="1170006"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cap="small" sz="4200">
                <a:solidFill>
                  <a:srgbClr val="FF2600"/>
                </a:solidFill>
                <a:latin typeface="+mn-lt"/>
                <a:ea typeface="+mn-ea"/>
                <a:cs typeface="+mn-cs"/>
                <a:sym typeface="Helvetica Neue Light"/>
              </a:defRPr>
            </a:lvl1pPr>
          </a:lstStyle>
          <a:p>
            <a:pPr lvl="0">
              <a:defRPr cap="none" sz="1800">
                <a:solidFill>
                  <a:srgbClr val="000000"/>
                </a:solidFill>
              </a:defRPr>
            </a:pPr>
            <a:r>
              <a:rPr cap="small" sz="4200">
                <a:solidFill>
                  <a:srgbClr val="FF2600"/>
                </a:solidFill>
              </a:rPr>
              <a:t>Test</a:t>
            </a:r>
          </a:p>
        </p:txBody>
      </p:sp>
      <p:sp>
        <p:nvSpPr>
          <p:cNvPr id="461" name="Shape 461"/>
          <p:cNvSpPr/>
          <p:nvPr/>
        </p:nvSpPr>
        <p:spPr>
          <a:xfrm rot="18900000">
            <a:off x="2316684" y="4510355"/>
            <a:ext cx="1468604"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Teach</a:t>
            </a:r>
          </a:p>
        </p:txBody>
      </p:sp>
      <p:sp>
        <p:nvSpPr>
          <p:cNvPr id="462" name="Shape 462"/>
          <p:cNvSpPr/>
          <p:nvPr/>
        </p:nvSpPr>
        <p:spPr>
          <a:xfrm rot="18900000">
            <a:off x="2930666" y="4408755"/>
            <a:ext cx="1764640"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solidFill>
                  <a:srgbClr val="0433FF"/>
                </a:solidFill>
                <a:latin typeface="+mn-lt"/>
                <a:ea typeface="+mn-ea"/>
                <a:cs typeface="+mn-cs"/>
                <a:sym typeface="Helvetica Neue Light"/>
              </a:defRPr>
            </a:lvl1pPr>
          </a:lstStyle>
          <a:p>
            <a:pPr lvl="0">
              <a:defRPr sz="1800">
                <a:solidFill>
                  <a:srgbClr val="000000"/>
                </a:solidFill>
              </a:defRPr>
            </a:pPr>
            <a:r>
              <a:rPr sz="4200">
                <a:solidFill>
                  <a:srgbClr val="0433FF"/>
                </a:solidFill>
              </a:rPr>
              <a:t>Review</a:t>
            </a:r>
          </a:p>
        </p:txBody>
      </p:sp>
      <p:sp>
        <p:nvSpPr>
          <p:cNvPr id="463" name="Shape 463"/>
          <p:cNvSpPr/>
          <p:nvPr/>
        </p:nvSpPr>
        <p:spPr>
          <a:xfrm rot="18900000">
            <a:off x="3659783" y="4650055"/>
            <a:ext cx="1170006"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cap="small" sz="4200">
                <a:solidFill>
                  <a:srgbClr val="FF2600"/>
                </a:solidFill>
                <a:latin typeface="+mn-lt"/>
                <a:ea typeface="+mn-ea"/>
                <a:cs typeface="+mn-cs"/>
                <a:sym typeface="Helvetica Neue Light"/>
              </a:defRPr>
            </a:lvl1pPr>
          </a:lstStyle>
          <a:p>
            <a:pPr lvl="0">
              <a:defRPr cap="none" sz="1800">
                <a:solidFill>
                  <a:srgbClr val="000000"/>
                </a:solidFill>
              </a:defRPr>
            </a:pPr>
            <a:r>
              <a:rPr cap="small" sz="4200">
                <a:solidFill>
                  <a:srgbClr val="FF2600"/>
                </a:solidFill>
              </a:rPr>
              <a:t>Test</a:t>
            </a:r>
          </a:p>
        </p:txBody>
      </p:sp>
      <p:sp>
        <p:nvSpPr>
          <p:cNvPr id="464" name="Shape 464"/>
          <p:cNvSpPr/>
          <p:nvPr/>
        </p:nvSpPr>
        <p:spPr>
          <a:xfrm rot="18900000">
            <a:off x="4323284" y="4510355"/>
            <a:ext cx="1468604"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Teach</a:t>
            </a:r>
          </a:p>
        </p:txBody>
      </p:sp>
      <p:sp>
        <p:nvSpPr>
          <p:cNvPr id="465" name="Shape 465"/>
          <p:cNvSpPr/>
          <p:nvPr/>
        </p:nvSpPr>
        <p:spPr>
          <a:xfrm rot="18900000">
            <a:off x="4937266" y="4408755"/>
            <a:ext cx="1764640"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solidFill>
                  <a:srgbClr val="0433FF"/>
                </a:solidFill>
                <a:latin typeface="+mn-lt"/>
                <a:ea typeface="+mn-ea"/>
                <a:cs typeface="+mn-cs"/>
                <a:sym typeface="Helvetica Neue Light"/>
              </a:defRPr>
            </a:lvl1pPr>
          </a:lstStyle>
          <a:p>
            <a:pPr lvl="0">
              <a:defRPr sz="1800">
                <a:solidFill>
                  <a:srgbClr val="000000"/>
                </a:solidFill>
              </a:defRPr>
            </a:pPr>
            <a:r>
              <a:rPr sz="4200">
                <a:solidFill>
                  <a:srgbClr val="0433FF"/>
                </a:solidFill>
              </a:rPr>
              <a:t>Review</a:t>
            </a:r>
          </a:p>
        </p:txBody>
      </p:sp>
      <p:sp>
        <p:nvSpPr>
          <p:cNvPr id="466" name="Shape 466"/>
          <p:cNvSpPr/>
          <p:nvPr/>
        </p:nvSpPr>
        <p:spPr>
          <a:xfrm rot="18900000">
            <a:off x="5666383" y="4650055"/>
            <a:ext cx="1170007"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cap="small" sz="4200">
                <a:solidFill>
                  <a:srgbClr val="FF2600"/>
                </a:solidFill>
                <a:latin typeface="+mn-lt"/>
                <a:ea typeface="+mn-ea"/>
                <a:cs typeface="+mn-cs"/>
                <a:sym typeface="Helvetica Neue Light"/>
              </a:defRPr>
            </a:lvl1pPr>
          </a:lstStyle>
          <a:p>
            <a:pPr lvl="0">
              <a:defRPr cap="none" sz="1800">
                <a:solidFill>
                  <a:srgbClr val="000000"/>
                </a:solidFill>
              </a:defRPr>
            </a:pPr>
            <a:r>
              <a:rPr cap="small" sz="4200">
                <a:solidFill>
                  <a:srgbClr val="FF2600"/>
                </a:solidFill>
              </a:rPr>
              <a:t>Test</a:t>
            </a:r>
          </a:p>
        </p:txBody>
      </p:sp>
      <p:sp>
        <p:nvSpPr>
          <p:cNvPr id="467" name="Shape 467"/>
          <p:cNvSpPr/>
          <p:nvPr/>
        </p:nvSpPr>
        <p:spPr>
          <a:xfrm rot="18900000">
            <a:off x="6444185" y="4510355"/>
            <a:ext cx="1468603"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Teach</a:t>
            </a:r>
          </a:p>
        </p:txBody>
      </p:sp>
      <p:sp>
        <p:nvSpPr>
          <p:cNvPr id="468" name="Shape 468"/>
          <p:cNvSpPr/>
          <p:nvPr/>
        </p:nvSpPr>
        <p:spPr>
          <a:xfrm rot="18900000">
            <a:off x="7058166" y="4408755"/>
            <a:ext cx="1764641"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solidFill>
                  <a:srgbClr val="0433FF"/>
                </a:solidFill>
                <a:latin typeface="+mn-lt"/>
                <a:ea typeface="+mn-ea"/>
                <a:cs typeface="+mn-cs"/>
                <a:sym typeface="Helvetica Neue Light"/>
              </a:defRPr>
            </a:lvl1pPr>
          </a:lstStyle>
          <a:p>
            <a:pPr lvl="0">
              <a:defRPr sz="1800">
                <a:solidFill>
                  <a:srgbClr val="000000"/>
                </a:solidFill>
              </a:defRPr>
            </a:pPr>
            <a:r>
              <a:rPr sz="4200">
                <a:solidFill>
                  <a:srgbClr val="0433FF"/>
                </a:solidFill>
              </a:rPr>
              <a:t>Review</a:t>
            </a:r>
          </a:p>
        </p:txBody>
      </p:sp>
      <p:sp>
        <p:nvSpPr>
          <p:cNvPr id="469" name="Shape 469"/>
          <p:cNvSpPr/>
          <p:nvPr/>
        </p:nvSpPr>
        <p:spPr>
          <a:xfrm rot="18900000">
            <a:off x="7787283" y="4650055"/>
            <a:ext cx="1170007"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cap="small" sz="4200">
                <a:solidFill>
                  <a:srgbClr val="FF2600"/>
                </a:solidFill>
                <a:latin typeface="+mn-lt"/>
                <a:ea typeface="+mn-ea"/>
                <a:cs typeface="+mn-cs"/>
                <a:sym typeface="Helvetica Neue Light"/>
              </a:defRPr>
            </a:lvl1pPr>
          </a:lstStyle>
          <a:p>
            <a:pPr lvl="0">
              <a:defRPr cap="none" sz="1800">
                <a:solidFill>
                  <a:srgbClr val="000000"/>
                </a:solidFill>
              </a:defRPr>
            </a:pPr>
            <a:r>
              <a:rPr cap="small" sz="4200">
                <a:solidFill>
                  <a:srgbClr val="FF2600"/>
                </a:solidFill>
              </a:rPr>
              <a:t>Test</a:t>
            </a:r>
          </a:p>
        </p:txBody>
      </p:sp>
      <p:sp>
        <p:nvSpPr>
          <p:cNvPr id="470" name="Shape 470"/>
          <p:cNvSpPr/>
          <p:nvPr/>
        </p:nvSpPr>
        <p:spPr>
          <a:xfrm rot="18900000">
            <a:off x="8374585" y="4497655"/>
            <a:ext cx="1468603"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latin typeface="+mn-lt"/>
                <a:ea typeface="+mn-ea"/>
                <a:cs typeface="+mn-cs"/>
                <a:sym typeface="Helvetica Neue Light"/>
              </a:defRPr>
            </a:lvl1pPr>
          </a:lstStyle>
          <a:p>
            <a:pPr lvl="0">
              <a:defRPr sz="1800"/>
            </a:pPr>
            <a:r>
              <a:rPr sz="4200"/>
              <a:t>Teach</a:t>
            </a:r>
          </a:p>
        </p:txBody>
      </p:sp>
      <p:sp>
        <p:nvSpPr>
          <p:cNvPr id="471" name="Shape 471"/>
          <p:cNvSpPr/>
          <p:nvPr/>
        </p:nvSpPr>
        <p:spPr>
          <a:xfrm rot="18900000">
            <a:off x="8988566" y="4396055"/>
            <a:ext cx="1764641"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solidFill>
                  <a:srgbClr val="0433FF"/>
                </a:solidFill>
                <a:latin typeface="+mn-lt"/>
                <a:ea typeface="+mn-ea"/>
                <a:cs typeface="+mn-cs"/>
                <a:sym typeface="Helvetica Neue Light"/>
              </a:defRPr>
            </a:lvl1pPr>
          </a:lstStyle>
          <a:p>
            <a:pPr lvl="0">
              <a:defRPr sz="1800">
                <a:solidFill>
                  <a:srgbClr val="000000"/>
                </a:solidFill>
              </a:defRPr>
            </a:pPr>
            <a:r>
              <a:rPr sz="4200">
                <a:solidFill>
                  <a:srgbClr val="0433FF"/>
                </a:solidFill>
              </a:rPr>
              <a:t>Review</a:t>
            </a:r>
          </a:p>
        </p:txBody>
      </p:sp>
      <p:sp>
        <p:nvSpPr>
          <p:cNvPr id="472" name="Shape 472"/>
          <p:cNvSpPr/>
          <p:nvPr/>
        </p:nvSpPr>
        <p:spPr>
          <a:xfrm rot="18900000">
            <a:off x="9717683" y="4637355"/>
            <a:ext cx="1170007"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cap="small" sz="4200">
                <a:solidFill>
                  <a:srgbClr val="FF2600"/>
                </a:solidFill>
                <a:latin typeface="+mn-lt"/>
                <a:ea typeface="+mn-ea"/>
                <a:cs typeface="+mn-cs"/>
                <a:sym typeface="Helvetica Neue Light"/>
              </a:defRPr>
            </a:lvl1pPr>
          </a:lstStyle>
          <a:p>
            <a:pPr lvl="0">
              <a:defRPr cap="none" sz="1800">
                <a:solidFill>
                  <a:srgbClr val="000000"/>
                </a:solidFill>
              </a:defRPr>
            </a:pPr>
            <a:r>
              <a:rPr cap="small" sz="4200">
                <a:solidFill>
                  <a:srgbClr val="FF2600"/>
                </a:solidFill>
              </a:rPr>
              <a:t>Test</a:t>
            </a:r>
          </a:p>
        </p:txBody>
      </p:sp>
      <p:sp>
        <p:nvSpPr>
          <p:cNvPr id="473" name="Shape 473"/>
          <p:cNvSpPr/>
          <p:nvPr/>
        </p:nvSpPr>
        <p:spPr>
          <a:xfrm rot="18900000">
            <a:off x="10207766" y="4459555"/>
            <a:ext cx="1764641"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solidFill>
                  <a:srgbClr val="0433FF"/>
                </a:solidFill>
                <a:latin typeface="+mn-lt"/>
                <a:ea typeface="+mn-ea"/>
                <a:cs typeface="+mn-cs"/>
                <a:sym typeface="Helvetica Neue Light"/>
              </a:defRPr>
            </a:lvl1pPr>
          </a:lstStyle>
          <a:p>
            <a:pPr lvl="0">
              <a:defRPr sz="1800">
                <a:solidFill>
                  <a:srgbClr val="000000"/>
                </a:solidFill>
              </a:defRPr>
            </a:pPr>
            <a:r>
              <a:rPr sz="4200">
                <a:solidFill>
                  <a:srgbClr val="0433FF"/>
                </a:solidFill>
              </a:rPr>
              <a:t>Review</a:t>
            </a:r>
          </a:p>
        </p:txBody>
      </p:sp>
      <p:sp>
        <p:nvSpPr>
          <p:cNvPr id="474" name="Shape 474"/>
          <p:cNvSpPr/>
          <p:nvPr/>
        </p:nvSpPr>
        <p:spPr>
          <a:xfrm rot="18900000">
            <a:off x="10690366" y="4510355"/>
            <a:ext cx="1764641"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lvl1pPr algn="ctr" defTabSz="584200">
              <a:defRPr sz="4200">
                <a:solidFill>
                  <a:srgbClr val="0433FF"/>
                </a:solidFill>
                <a:latin typeface="+mn-lt"/>
                <a:ea typeface="+mn-ea"/>
                <a:cs typeface="+mn-cs"/>
                <a:sym typeface="Helvetica Neue Light"/>
              </a:defRPr>
            </a:lvl1pPr>
          </a:lstStyle>
          <a:p>
            <a:pPr lvl="0">
              <a:defRPr sz="1800">
                <a:solidFill>
                  <a:srgbClr val="000000"/>
                </a:solidFill>
              </a:defRPr>
            </a:pPr>
            <a:r>
              <a:rPr sz="4200">
                <a:solidFill>
                  <a:srgbClr val="0433FF"/>
                </a:solidFill>
              </a:rPr>
              <a:t>Review</a:t>
            </a:r>
          </a:p>
        </p:txBody>
      </p:sp>
      <p:pic>
        <p:nvPicPr>
          <p:cNvPr id="475" name=""/>
          <p:cNvPicPr/>
          <p:nvPr/>
        </p:nvPicPr>
        <p:blipFill>
          <a:blip r:embed="rId4">
            <a:extLst/>
          </a:blip>
          <a:stretch>
            <a:fillRect/>
          </a:stretch>
        </p:blipFill>
        <p:spPr>
          <a:xfrm>
            <a:off x="10274300" y="1625600"/>
            <a:ext cx="1104900" cy="1689100"/>
          </a:xfrm>
          <a:prstGeom prst="rect">
            <a:avLst/>
          </a:prstGeom>
          <a:effectLst>
            <a:outerShdw sx="100000" sy="100000" kx="0" ky="0" algn="b" rotWithShape="0" blurRad="38100" dist="12700" dir="5400000">
              <a:srgbClr val="000000">
                <a:alpha val="50000"/>
              </a:srgbClr>
            </a:outerShdw>
          </a:effectLst>
        </p:spPr>
      </p:pic>
      <p:pic>
        <p:nvPicPr>
          <p:cNvPr id="476" name=""/>
          <p:cNvPicPr/>
          <p:nvPr/>
        </p:nvPicPr>
        <p:blipFill>
          <a:blip r:embed="rId5">
            <a:extLst/>
          </a:blip>
          <a:stretch>
            <a:fillRect/>
          </a:stretch>
        </p:blipFill>
        <p:spPr>
          <a:xfrm>
            <a:off x="10629900" y="1930400"/>
            <a:ext cx="1104900" cy="1689100"/>
          </a:xfrm>
          <a:prstGeom prst="rect">
            <a:avLst/>
          </a:prstGeom>
          <a:effectLst>
            <a:outerShdw sx="100000" sy="100000" kx="0" ky="0" algn="b" rotWithShape="0" blurRad="38100" dist="12700" dir="5400000">
              <a:srgbClr val="000000">
                <a:alpha val="50000"/>
              </a:srgbClr>
            </a:outerShdw>
          </a:effectLst>
        </p:spPr>
      </p:pic>
      <p:pic>
        <p:nvPicPr>
          <p:cNvPr id="477" name=""/>
          <p:cNvPicPr/>
          <p:nvPr/>
        </p:nvPicPr>
        <p:blipFill>
          <a:blip r:embed="rId6">
            <a:extLst/>
          </a:blip>
          <a:stretch>
            <a:fillRect/>
          </a:stretch>
        </p:blipFill>
        <p:spPr>
          <a:xfrm>
            <a:off x="11112500" y="1549400"/>
            <a:ext cx="1104900" cy="1689100"/>
          </a:xfrm>
          <a:prstGeom prst="rect">
            <a:avLst/>
          </a:prstGeom>
          <a:effectLst>
            <a:outerShdw sx="100000" sy="100000" kx="0" ky="0" algn="b" rotWithShape="0" blurRad="38100" dist="12700" dir="5400000">
              <a:srgbClr val="000000">
                <a:alpha val="50000"/>
              </a:srgbClr>
            </a:outerShdw>
          </a:effectLst>
        </p:spPr>
      </p:pic>
      <p:pic>
        <p:nvPicPr>
          <p:cNvPr id="478" name=""/>
          <p:cNvPicPr/>
          <p:nvPr/>
        </p:nvPicPr>
        <p:blipFill>
          <a:blip r:embed="rId7">
            <a:extLst/>
          </a:blip>
          <a:stretch>
            <a:fillRect/>
          </a:stretch>
        </p:blipFill>
        <p:spPr>
          <a:xfrm>
            <a:off x="10883900" y="2273300"/>
            <a:ext cx="1104900" cy="1689100"/>
          </a:xfrm>
          <a:prstGeom prst="rect">
            <a:avLst/>
          </a:prstGeom>
          <a:effectLst>
            <a:outerShdw sx="100000" sy="100000" kx="0" ky="0" algn="b" rotWithShape="0" blurRad="38100" dist="12700" dir="5400000">
              <a:srgbClr val="000000">
                <a:alpha val="50000"/>
              </a:srgbClr>
            </a:outerShdw>
          </a:effectLst>
        </p:spPr>
      </p:pic>
      <p:pic>
        <p:nvPicPr>
          <p:cNvPr id="479" name=""/>
          <p:cNvPicPr/>
          <p:nvPr/>
        </p:nvPicPr>
        <p:blipFill>
          <a:blip r:embed="rId8">
            <a:extLst/>
          </a:blip>
          <a:stretch>
            <a:fillRect/>
          </a:stretch>
        </p:blipFill>
        <p:spPr>
          <a:xfrm>
            <a:off x="11671300" y="2070100"/>
            <a:ext cx="1104900" cy="1689100"/>
          </a:xfrm>
          <a:prstGeom prst="rect">
            <a:avLst/>
          </a:prstGeom>
          <a:effectLst>
            <a:outerShdw sx="100000" sy="100000" kx="0" ky="0" algn="b" rotWithShape="0" blurRad="38100" dist="12700" dir="5400000">
              <a:srgbClr val="000000">
                <a:alpha val="50000"/>
              </a:srgbClr>
            </a:outerShdw>
          </a:effectLst>
        </p:spPr>
      </p:pic>
      <p:pic>
        <p:nvPicPr>
          <p:cNvPr id="480" name=""/>
          <p:cNvPicPr/>
          <p:nvPr/>
        </p:nvPicPr>
        <p:blipFill>
          <a:blip r:embed="rId9">
            <a:extLst/>
          </a:blip>
          <a:stretch>
            <a:fillRect/>
          </a:stretch>
        </p:blipFill>
        <p:spPr>
          <a:xfrm>
            <a:off x="11150600" y="2616200"/>
            <a:ext cx="1104900" cy="1689100"/>
          </a:xfrm>
          <a:prstGeom prst="rect">
            <a:avLst/>
          </a:prstGeom>
          <a:effectLst>
            <a:outerShdw sx="100000" sy="100000" kx="0" ky="0" algn="b" rotWithShape="0" blurRad="38100" dist="12700" dir="5400000">
              <a:srgbClr val="000000">
                <a:alpha val="50000"/>
              </a:srgbClr>
            </a:outerShdw>
          </a:effectLst>
        </p:spPr>
      </p:pic>
      <p:sp>
        <p:nvSpPr>
          <p:cNvPr id="481" name="Shape 481"/>
          <p:cNvSpPr/>
          <p:nvPr/>
        </p:nvSpPr>
        <p:spPr>
          <a:xfrm>
            <a:off x="510969" y="3169492"/>
            <a:ext cx="8839734" cy="93260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b">
            <a:spAutoFit/>
          </a:bodyPr>
          <a:lstStyle/>
          <a:p>
            <a:pPr lvl="0" defTabSz="584200">
              <a:defRPr sz="1800"/>
            </a:pPr>
            <a:r>
              <a:rPr sz="5400">
                <a:latin typeface="+mn-lt"/>
                <a:ea typeface="+mn-ea"/>
                <a:cs typeface="+mn-cs"/>
                <a:sym typeface="Helvetica Neue Light"/>
              </a:rPr>
              <a:t>FRQs as </a:t>
            </a:r>
            <a:r>
              <a:rPr b="1" sz="5400">
                <a:latin typeface="+mn-lt"/>
                <a:ea typeface="+mn-ea"/>
                <a:cs typeface="+mn-cs"/>
                <a:sym typeface="Helvetica Neue Light"/>
              </a:rPr>
              <a:t>“Test Preparation”</a:t>
            </a:r>
          </a:p>
        </p:txBody>
      </p:sp>
      <p:sp>
        <p:nvSpPr>
          <p:cNvPr id="482" name="Shape 482"/>
          <p:cNvSpPr/>
          <p:nvPr/>
        </p:nvSpPr>
        <p:spPr>
          <a:xfrm>
            <a:off x="534522" y="1912192"/>
            <a:ext cx="11988801" cy="932608"/>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p>
            <a:pPr lvl="0" defTabSz="584200">
              <a:defRPr sz="1800"/>
            </a:pPr>
            <a:r>
              <a:rPr sz="5400">
                <a:latin typeface="+mn-lt"/>
                <a:ea typeface="+mn-ea"/>
                <a:cs typeface="+mn-cs"/>
                <a:sym typeface="Helvetica Neue Light"/>
              </a:rPr>
              <a:t>FRQs as </a:t>
            </a:r>
            <a:r>
              <a:rPr b="1" i="1" sz="5400">
                <a:latin typeface="+mn-lt"/>
                <a:ea typeface="+mn-ea"/>
                <a:cs typeface="+mn-cs"/>
                <a:sym typeface="Helvetica Neue Light"/>
              </a:rPr>
              <a:t>Formative Assessment</a:t>
            </a:r>
          </a:p>
        </p:txBody>
      </p:sp>
      <p:pic>
        <p:nvPicPr>
          <p:cNvPr id="483" name="coloredpencils.png"/>
          <p:cNvPicPr/>
          <p:nvPr/>
        </p:nvPicPr>
        <p:blipFill>
          <a:blip r:embed="rId10">
            <a:extLst/>
          </a:blip>
          <a:stretch>
            <a:fillRect/>
          </a:stretch>
        </p:blipFill>
        <p:spPr>
          <a:xfrm rot="20220000">
            <a:off x="9297851" y="8204196"/>
            <a:ext cx="4386399" cy="2857501"/>
          </a:xfrm>
          <a:prstGeom prst="rect">
            <a:avLst/>
          </a:prstGeom>
          <a:ln w="12700">
            <a:miter lim="400000"/>
          </a:ln>
        </p:spPr>
      </p:pic>
      <p:sp>
        <p:nvSpPr>
          <p:cNvPr id="484" name="Shape 484"/>
          <p:cNvSpPr/>
          <p:nvPr/>
        </p:nvSpPr>
        <p:spPr>
          <a:xfrm>
            <a:off x="293222" y="8032750"/>
            <a:ext cx="9055101" cy="8636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lvl1pPr algn="ctr" defTabSz="584200">
              <a:defRPr sz="5000">
                <a:solidFill>
                  <a:srgbClr val="011993"/>
                </a:solidFill>
                <a:latin typeface="Helvetica Neue Medium"/>
                <a:ea typeface="Helvetica Neue Medium"/>
                <a:cs typeface="Helvetica Neue Medium"/>
                <a:sym typeface="Helvetica Neue Medium"/>
              </a:defRPr>
            </a:lvl1pPr>
          </a:lstStyle>
          <a:p>
            <a:pPr lvl="0">
              <a:defRPr sz="1800">
                <a:solidFill>
                  <a:srgbClr val="000000"/>
                </a:solidFill>
              </a:defRPr>
            </a:pPr>
            <a:r>
              <a:rPr sz="5000">
                <a:solidFill>
                  <a:srgbClr val="011993"/>
                </a:solidFill>
              </a:rPr>
              <a:t>FRAPPY early. FRAPPY often.</a:t>
            </a:r>
          </a:p>
        </p:txBody>
      </p:sp>
    </p:spTree>
  </p:cSld>
  <p:clrMapOvr>
    <a:masterClrMapping/>
  </p:clrMapOvr>
  <p:transition spd="slow" advClick="1">
    <p:dissolve/>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8" presetID="2" grpId="1" fill="hold">
                                  <p:stCondLst>
                                    <p:cond delay="0"/>
                                  </p:stCondLst>
                                  <p:iterate type="el" backwards="0">
                                    <p:tmAbs val="0"/>
                                  </p:iterate>
                                  <p:childTnLst>
                                    <p:set>
                                      <p:cBhvr>
                                        <p:cTn id="6" fill="hold"/>
                                        <p:tgtEl>
                                          <p:spTgt spid="458"/>
                                        </p:tgtEl>
                                        <p:attrNameLst>
                                          <p:attrName>style.visibility</p:attrName>
                                        </p:attrNameLst>
                                      </p:cBhvr>
                                      <p:to>
                                        <p:strVal val="visible"/>
                                      </p:to>
                                    </p:set>
                                    <p:anim calcmode="lin" valueType="num">
                                      <p:cBhvr>
                                        <p:cTn id="7" dur="100" fill="hold"/>
                                        <p:tgtEl>
                                          <p:spTgt spid="458"/>
                                        </p:tgtEl>
                                        <p:attrNameLst>
                                          <p:attrName>ppt_x</p:attrName>
                                        </p:attrNameLst>
                                      </p:cBhvr>
                                      <p:tavLst>
                                        <p:tav tm="0">
                                          <p:val>
                                            <p:strVal val="0-#ppt_w/2"/>
                                          </p:val>
                                        </p:tav>
                                        <p:tav tm="100000">
                                          <p:val>
                                            <p:strVal val="#ppt_x"/>
                                          </p:val>
                                        </p:tav>
                                      </p:tavLst>
                                    </p:anim>
                                    <p:anim calcmode="lin" valueType="num">
                                      <p:cBhvr>
                                        <p:cTn id="8" dur="100" fill="hold"/>
                                        <p:tgtEl>
                                          <p:spTgt spid="458"/>
                                        </p:tgtEl>
                                        <p:attrNameLst>
                                          <p:attrName>ppt_y</p:attrName>
                                        </p:attrNameLst>
                                      </p:cBhvr>
                                      <p:tavLst>
                                        <p:tav tm="0">
                                          <p:val>
                                            <p:strVal val="#ppt_y"/>
                                          </p:val>
                                        </p:tav>
                                        <p:tav tm="100000">
                                          <p:val>
                                            <p:strVal val="#ppt_y"/>
                                          </p:val>
                                        </p:tav>
                                      </p:tavLst>
                                    </p:anim>
                                  </p:childTnLst>
                                </p:cTn>
                              </p:par>
                            </p:childTnLst>
                          </p:cTn>
                        </p:par>
                        <p:par>
                          <p:cTn id="9" fill="hold">
                            <p:stCondLst>
                              <p:cond delay="100"/>
                            </p:stCondLst>
                            <p:childTnLst>
                              <p:par>
                                <p:cTn id="10" nodeType="afterEffect" presetClass="entr" presetSubtype="0" presetID="9" grpId="2" fill="hold">
                                  <p:stCondLst>
                                    <p:cond delay="0"/>
                                  </p:stCondLst>
                                  <p:iterate type="el" backwards="0">
                                    <p:tmAbs val="0"/>
                                  </p:iterate>
                                  <p:childTnLst>
                                    <p:set>
                                      <p:cBhvr>
                                        <p:cTn id="11" fill="hold"/>
                                        <p:tgtEl>
                                          <p:spTgt spid="481"/>
                                        </p:tgtEl>
                                        <p:attrNameLst>
                                          <p:attrName>style.visibility</p:attrName>
                                        </p:attrNameLst>
                                      </p:cBhvr>
                                      <p:to>
                                        <p:strVal val="visible"/>
                                      </p:to>
                                    </p:set>
                                    <p:animEffect filter="dissolve" transition="in">
                                      <p:cBhvr>
                                        <p:cTn id="12" dur="2000"/>
                                        <p:tgtEl>
                                          <p:spTgt spid="481"/>
                                        </p:tgtEl>
                                      </p:cBhvr>
                                    </p:animEffect>
                                  </p:childTnLst>
                                </p:cTn>
                              </p:par>
                            </p:childTnLst>
                          </p:cTn>
                        </p:par>
                        <p:par>
                          <p:cTn id="13" fill="hold">
                            <p:stCondLst>
                              <p:cond delay="2100"/>
                            </p:stCondLst>
                            <p:childTnLst>
                              <p:par>
                                <p:cTn id="14" nodeType="afterEffect" presetClass="entr" presetSubtype="8" presetID="2" grpId="3" fill="hold">
                                  <p:stCondLst>
                                    <p:cond delay="0"/>
                                  </p:stCondLst>
                                  <p:iterate type="el" backwards="0">
                                    <p:tmAbs val="0"/>
                                  </p:iterate>
                                  <p:childTnLst>
                                    <p:set>
                                      <p:cBhvr>
                                        <p:cTn id="15" fill="hold"/>
                                        <p:tgtEl>
                                          <p:spTgt spid="459"/>
                                        </p:tgtEl>
                                        <p:attrNameLst>
                                          <p:attrName>style.visibility</p:attrName>
                                        </p:attrNameLst>
                                      </p:cBhvr>
                                      <p:to>
                                        <p:strVal val="visible"/>
                                      </p:to>
                                    </p:set>
                                    <p:anim calcmode="lin" valueType="num">
                                      <p:cBhvr>
                                        <p:cTn id="16" dur="250" fill="hold"/>
                                        <p:tgtEl>
                                          <p:spTgt spid="459"/>
                                        </p:tgtEl>
                                        <p:attrNameLst>
                                          <p:attrName>ppt_x</p:attrName>
                                        </p:attrNameLst>
                                      </p:cBhvr>
                                      <p:tavLst>
                                        <p:tav tm="0">
                                          <p:val>
                                            <p:strVal val="0-#ppt_w/2"/>
                                          </p:val>
                                        </p:tav>
                                        <p:tav tm="100000">
                                          <p:val>
                                            <p:strVal val="#ppt_x"/>
                                          </p:val>
                                        </p:tav>
                                      </p:tavLst>
                                    </p:anim>
                                    <p:anim calcmode="lin" valueType="num">
                                      <p:cBhvr>
                                        <p:cTn id="17" dur="250" fill="hold"/>
                                        <p:tgtEl>
                                          <p:spTgt spid="459"/>
                                        </p:tgtEl>
                                        <p:attrNameLst>
                                          <p:attrName>ppt_y</p:attrName>
                                        </p:attrNameLst>
                                      </p:cBhvr>
                                      <p:tavLst>
                                        <p:tav tm="0">
                                          <p:val>
                                            <p:strVal val="#ppt_y"/>
                                          </p:val>
                                        </p:tav>
                                        <p:tav tm="100000">
                                          <p:val>
                                            <p:strVal val="#ppt_y"/>
                                          </p:val>
                                        </p:tav>
                                      </p:tavLst>
                                    </p:anim>
                                  </p:childTnLst>
                                </p:cTn>
                              </p:par>
                            </p:childTnLst>
                          </p:cTn>
                        </p:par>
                        <p:par>
                          <p:cTn id="18" fill="hold">
                            <p:stCondLst>
                              <p:cond delay="2350"/>
                            </p:stCondLst>
                            <p:childTnLst>
                              <p:par>
                                <p:cTn id="19" nodeType="afterEffect" presetClass="entr" presetSubtype="8" presetID="2" grpId="4" fill="hold">
                                  <p:stCondLst>
                                    <p:cond delay="0"/>
                                  </p:stCondLst>
                                  <p:iterate type="el" backwards="0">
                                    <p:tmAbs val="0"/>
                                  </p:iterate>
                                  <p:childTnLst>
                                    <p:set>
                                      <p:cBhvr>
                                        <p:cTn id="20" fill="hold"/>
                                        <p:tgtEl>
                                          <p:spTgt spid="460"/>
                                        </p:tgtEl>
                                        <p:attrNameLst>
                                          <p:attrName>style.visibility</p:attrName>
                                        </p:attrNameLst>
                                      </p:cBhvr>
                                      <p:to>
                                        <p:strVal val="visible"/>
                                      </p:to>
                                    </p:set>
                                    <p:anim calcmode="lin" valueType="num">
                                      <p:cBhvr>
                                        <p:cTn id="21" dur="250" fill="hold"/>
                                        <p:tgtEl>
                                          <p:spTgt spid="460"/>
                                        </p:tgtEl>
                                        <p:attrNameLst>
                                          <p:attrName>ppt_x</p:attrName>
                                        </p:attrNameLst>
                                      </p:cBhvr>
                                      <p:tavLst>
                                        <p:tav tm="0">
                                          <p:val>
                                            <p:strVal val="0-#ppt_w/2"/>
                                          </p:val>
                                        </p:tav>
                                        <p:tav tm="100000">
                                          <p:val>
                                            <p:strVal val="#ppt_x"/>
                                          </p:val>
                                        </p:tav>
                                      </p:tavLst>
                                    </p:anim>
                                    <p:anim calcmode="lin" valueType="num">
                                      <p:cBhvr>
                                        <p:cTn id="22" dur="250" fill="hold"/>
                                        <p:tgtEl>
                                          <p:spTgt spid="460"/>
                                        </p:tgtEl>
                                        <p:attrNameLst>
                                          <p:attrName>ppt_y</p:attrName>
                                        </p:attrNameLst>
                                      </p:cBhvr>
                                      <p:tavLst>
                                        <p:tav tm="0">
                                          <p:val>
                                            <p:strVal val="#ppt_y"/>
                                          </p:val>
                                        </p:tav>
                                        <p:tav tm="100000">
                                          <p:val>
                                            <p:strVal val="#ppt_y"/>
                                          </p:val>
                                        </p:tav>
                                      </p:tavLst>
                                    </p:anim>
                                  </p:childTnLst>
                                </p:cTn>
                              </p:par>
                            </p:childTnLst>
                          </p:cTn>
                        </p:par>
                        <p:par>
                          <p:cTn id="23" fill="hold">
                            <p:stCondLst>
                              <p:cond delay="2600"/>
                            </p:stCondLst>
                            <p:childTnLst>
                              <p:par>
                                <p:cTn id="24" nodeType="afterEffect" presetClass="entr" presetSubtype="8" presetID="2" grpId="5" fill="hold">
                                  <p:stCondLst>
                                    <p:cond delay="0"/>
                                  </p:stCondLst>
                                  <p:iterate type="el" backwards="0">
                                    <p:tmAbs val="0"/>
                                  </p:iterate>
                                  <p:childTnLst>
                                    <p:set>
                                      <p:cBhvr>
                                        <p:cTn id="25" fill="hold"/>
                                        <p:tgtEl>
                                          <p:spTgt spid="461"/>
                                        </p:tgtEl>
                                        <p:attrNameLst>
                                          <p:attrName>style.visibility</p:attrName>
                                        </p:attrNameLst>
                                      </p:cBhvr>
                                      <p:to>
                                        <p:strVal val="visible"/>
                                      </p:to>
                                    </p:set>
                                    <p:anim calcmode="lin" valueType="num">
                                      <p:cBhvr>
                                        <p:cTn id="26" dur="250" fill="hold"/>
                                        <p:tgtEl>
                                          <p:spTgt spid="461"/>
                                        </p:tgtEl>
                                        <p:attrNameLst>
                                          <p:attrName>ppt_x</p:attrName>
                                        </p:attrNameLst>
                                      </p:cBhvr>
                                      <p:tavLst>
                                        <p:tav tm="0">
                                          <p:val>
                                            <p:strVal val="0-#ppt_w/2"/>
                                          </p:val>
                                        </p:tav>
                                        <p:tav tm="100000">
                                          <p:val>
                                            <p:strVal val="#ppt_x"/>
                                          </p:val>
                                        </p:tav>
                                      </p:tavLst>
                                    </p:anim>
                                    <p:anim calcmode="lin" valueType="num">
                                      <p:cBhvr>
                                        <p:cTn id="27" dur="250" fill="hold"/>
                                        <p:tgtEl>
                                          <p:spTgt spid="461"/>
                                        </p:tgtEl>
                                        <p:attrNameLst>
                                          <p:attrName>ppt_y</p:attrName>
                                        </p:attrNameLst>
                                      </p:cBhvr>
                                      <p:tavLst>
                                        <p:tav tm="0">
                                          <p:val>
                                            <p:strVal val="#ppt_y"/>
                                          </p:val>
                                        </p:tav>
                                        <p:tav tm="100000">
                                          <p:val>
                                            <p:strVal val="#ppt_y"/>
                                          </p:val>
                                        </p:tav>
                                      </p:tavLst>
                                    </p:anim>
                                  </p:childTnLst>
                                </p:cTn>
                              </p:par>
                            </p:childTnLst>
                          </p:cTn>
                        </p:par>
                        <p:par>
                          <p:cTn id="28" fill="hold">
                            <p:stCondLst>
                              <p:cond delay="2850"/>
                            </p:stCondLst>
                            <p:childTnLst>
                              <p:par>
                                <p:cTn id="29" nodeType="afterEffect" presetClass="entr" presetSubtype="8" presetID="2" grpId="6" fill="hold">
                                  <p:stCondLst>
                                    <p:cond delay="0"/>
                                  </p:stCondLst>
                                  <p:iterate type="el" backwards="0">
                                    <p:tmAbs val="0"/>
                                  </p:iterate>
                                  <p:childTnLst>
                                    <p:set>
                                      <p:cBhvr>
                                        <p:cTn id="30" fill="hold"/>
                                        <p:tgtEl>
                                          <p:spTgt spid="462"/>
                                        </p:tgtEl>
                                        <p:attrNameLst>
                                          <p:attrName>style.visibility</p:attrName>
                                        </p:attrNameLst>
                                      </p:cBhvr>
                                      <p:to>
                                        <p:strVal val="visible"/>
                                      </p:to>
                                    </p:set>
                                    <p:anim calcmode="lin" valueType="num">
                                      <p:cBhvr>
                                        <p:cTn id="31" dur="250" fill="hold"/>
                                        <p:tgtEl>
                                          <p:spTgt spid="462"/>
                                        </p:tgtEl>
                                        <p:attrNameLst>
                                          <p:attrName>ppt_x</p:attrName>
                                        </p:attrNameLst>
                                      </p:cBhvr>
                                      <p:tavLst>
                                        <p:tav tm="0">
                                          <p:val>
                                            <p:strVal val="0-#ppt_w/2"/>
                                          </p:val>
                                        </p:tav>
                                        <p:tav tm="100000">
                                          <p:val>
                                            <p:strVal val="#ppt_x"/>
                                          </p:val>
                                        </p:tav>
                                      </p:tavLst>
                                    </p:anim>
                                    <p:anim calcmode="lin" valueType="num">
                                      <p:cBhvr>
                                        <p:cTn id="32" dur="250" fill="hold"/>
                                        <p:tgtEl>
                                          <p:spTgt spid="462"/>
                                        </p:tgtEl>
                                        <p:attrNameLst>
                                          <p:attrName>ppt_y</p:attrName>
                                        </p:attrNameLst>
                                      </p:cBhvr>
                                      <p:tavLst>
                                        <p:tav tm="0">
                                          <p:val>
                                            <p:strVal val="#ppt_y"/>
                                          </p:val>
                                        </p:tav>
                                        <p:tav tm="100000">
                                          <p:val>
                                            <p:strVal val="#ppt_y"/>
                                          </p:val>
                                        </p:tav>
                                      </p:tavLst>
                                    </p:anim>
                                  </p:childTnLst>
                                </p:cTn>
                              </p:par>
                            </p:childTnLst>
                          </p:cTn>
                        </p:par>
                        <p:par>
                          <p:cTn id="33" fill="hold">
                            <p:stCondLst>
                              <p:cond delay="3100"/>
                            </p:stCondLst>
                            <p:childTnLst>
                              <p:par>
                                <p:cTn id="34" nodeType="afterEffect" presetClass="entr" presetSubtype="8" presetID="2" grpId="7" fill="hold">
                                  <p:stCondLst>
                                    <p:cond delay="0"/>
                                  </p:stCondLst>
                                  <p:iterate type="el" backwards="0">
                                    <p:tmAbs val="0"/>
                                  </p:iterate>
                                  <p:childTnLst>
                                    <p:set>
                                      <p:cBhvr>
                                        <p:cTn id="35" fill="hold"/>
                                        <p:tgtEl>
                                          <p:spTgt spid="463"/>
                                        </p:tgtEl>
                                        <p:attrNameLst>
                                          <p:attrName>style.visibility</p:attrName>
                                        </p:attrNameLst>
                                      </p:cBhvr>
                                      <p:to>
                                        <p:strVal val="visible"/>
                                      </p:to>
                                    </p:set>
                                    <p:anim calcmode="lin" valueType="num">
                                      <p:cBhvr>
                                        <p:cTn id="36" dur="250" fill="hold"/>
                                        <p:tgtEl>
                                          <p:spTgt spid="463"/>
                                        </p:tgtEl>
                                        <p:attrNameLst>
                                          <p:attrName>ppt_x</p:attrName>
                                        </p:attrNameLst>
                                      </p:cBhvr>
                                      <p:tavLst>
                                        <p:tav tm="0">
                                          <p:val>
                                            <p:strVal val="0-#ppt_w/2"/>
                                          </p:val>
                                        </p:tav>
                                        <p:tav tm="100000">
                                          <p:val>
                                            <p:strVal val="#ppt_x"/>
                                          </p:val>
                                        </p:tav>
                                      </p:tavLst>
                                    </p:anim>
                                    <p:anim calcmode="lin" valueType="num">
                                      <p:cBhvr>
                                        <p:cTn id="37" dur="250" fill="hold"/>
                                        <p:tgtEl>
                                          <p:spTgt spid="463"/>
                                        </p:tgtEl>
                                        <p:attrNameLst>
                                          <p:attrName>ppt_y</p:attrName>
                                        </p:attrNameLst>
                                      </p:cBhvr>
                                      <p:tavLst>
                                        <p:tav tm="0">
                                          <p:val>
                                            <p:strVal val="#ppt_y"/>
                                          </p:val>
                                        </p:tav>
                                        <p:tav tm="100000">
                                          <p:val>
                                            <p:strVal val="#ppt_y"/>
                                          </p:val>
                                        </p:tav>
                                      </p:tavLst>
                                    </p:anim>
                                  </p:childTnLst>
                                </p:cTn>
                              </p:par>
                            </p:childTnLst>
                          </p:cTn>
                        </p:par>
                        <p:par>
                          <p:cTn id="38" fill="hold">
                            <p:stCondLst>
                              <p:cond delay="3350"/>
                            </p:stCondLst>
                            <p:childTnLst>
                              <p:par>
                                <p:cTn id="39" nodeType="afterEffect" presetClass="entr" presetSubtype="8" presetID="2" grpId="8" fill="hold">
                                  <p:stCondLst>
                                    <p:cond delay="0"/>
                                  </p:stCondLst>
                                  <p:iterate type="el" backwards="0">
                                    <p:tmAbs val="0"/>
                                  </p:iterate>
                                  <p:childTnLst>
                                    <p:set>
                                      <p:cBhvr>
                                        <p:cTn id="40" fill="hold"/>
                                        <p:tgtEl>
                                          <p:spTgt spid="464"/>
                                        </p:tgtEl>
                                        <p:attrNameLst>
                                          <p:attrName>style.visibility</p:attrName>
                                        </p:attrNameLst>
                                      </p:cBhvr>
                                      <p:to>
                                        <p:strVal val="visible"/>
                                      </p:to>
                                    </p:set>
                                    <p:anim calcmode="lin" valueType="num">
                                      <p:cBhvr>
                                        <p:cTn id="41" dur="250" fill="hold"/>
                                        <p:tgtEl>
                                          <p:spTgt spid="464"/>
                                        </p:tgtEl>
                                        <p:attrNameLst>
                                          <p:attrName>ppt_x</p:attrName>
                                        </p:attrNameLst>
                                      </p:cBhvr>
                                      <p:tavLst>
                                        <p:tav tm="0">
                                          <p:val>
                                            <p:strVal val="0-#ppt_w/2"/>
                                          </p:val>
                                        </p:tav>
                                        <p:tav tm="100000">
                                          <p:val>
                                            <p:strVal val="#ppt_x"/>
                                          </p:val>
                                        </p:tav>
                                      </p:tavLst>
                                    </p:anim>
                                    <p:anim calcmode="lin" valueType="num">
                                      <p:cBhvr>
                                        <p:cTn id="42" dur="250" fill="hold"/>
                                        <p:tgtEl>
                                          <p:spTgt spid="464"/>
                                        </p:tgtEl>
                                        <p:attrNameLst>
                                          <p:attrName>ppt_y</p:attrName>
                                        </p:attrNameLst>
                                      </p:cBhvr>
                                      <p:tavLst>
                                        <p:tav tm="0">
                                          <p:val>
                                            <p:strVal val="#ppt_y"/>
                                          </p:val>
                                        </p:tav>
                                        <p:tav tm="100000">
                                          <p:val>
                                            <p:strVal val="#ppt_y"/>
                                          </p:val>
                                        </p:tav>
                                      </p:tavLst>
                                    </p:anim>
                                  </p:childTnLst>
                                </p:cTn>
                              </p:par>
                            </p:childTnLst>
                          </p:cTn>
                        </p:par>
                        <p:par>
                          <p:cTn id="43" fill="hold">
                            <p:stCondLst>
                              <p:cond delay="3600"/>
                            </p:stCondLst>
                            <p:childTnLst>
                              <p:par>
                                <p:cTn id="44" nodeType="afterEffect" presetClass="entr" presetSubtype="8" presetID="2" grpId="9" fill="hold">
                                  <p:stCondLst>
                                    <p:cond delay="0"/>
                                  </p:stCondLst>
                                  <p:iterate type="el" backwards="0">
                                    <p:tmAbs val="0"/>
                                  </p:iterate>
                                  <p:childTnLst>
                                    <p:set>
                                      <p:cBhvr>
                                        <p:cTn id="45" fill="hold"/>
                                        <p:tgtEl>
                                          <p:spTgt spid="465"/>
                                        </p:tgtEl>
                                        <p:attrNameLst>
                                          <p:attrName>style.visibility</p:attrName>
                                        </p:attrNameLst>
                                      </p:cBhvr>
                                      <p:to>
                                        <p:strVal val="visible"/>
                                      </p:to>
                                    </p:set>
                                    <p:anim calcmode="lin" valueType="num">
                                      <p:cBhvr>
                                        <p:cTn id="46" dur="250" fill="hold"/>
                                        <p:tgtEl>
                                          <p:spTgt spid="465"/>
                                        </p:tgtEl>
                                        <p:attrNameLst>
                                          <p:attrName>ppt_x</p:attrName>
                                        </p:attrNameLst>
                                      </p:cBhvr>
                                      <p:tavLst>
                                        <p:tav tm="0">
                                          <p:val>
                                            <p:strVal val="0-#ppt_w/2"/>
                                          </p:val>
                                        </p:tav>
                                        <p:tav tm="100000">
                                          <p:val>
                                            <p:strVal val="#ppt_x"/>
                                          </p:val>
                                        </p:tav>
                                      </p:tavLst>
                                    </p:anim>
                                    <p:anim calcmode="lin" valueType="num">
                                      <p:cBhvr>
                                        <p:cTn id="47" dur="250" fill="hold"/>
                                        <p:tgtEl>
                                          <p:spTgt spid="465"/>
                                        </p:tgtEl>
                                        <p:attrNameLst>
                                          <p:attrName>ppt_y</p:attrName>
                                        </p:attrNameLst>
                                      </p:cBhvr>
                                      <p:tavLst>
                                        <p:tav tm="0">
                                          <p:val>
                                            <p:strVal val="#ppt_y"/>
                                          </p:val>
                                        </p:tav>
                                        <p:tav tm="100000">
                                          <p:val>
                                            <p:strVal val="#ppt_y"/>
                                          </p:val>
                                        </p:tav>
                                      </p:tavLst>
                                    </p:anim>
                                  </p:childTnLst>
                                </p:cTn>
                              </p:par>
                            </p:childTnLst>
                          </p:cTn>
                        </p:par>
                        <p:par>
                          <p:cTn id="48" fill="hold">
                            <p:stCondLst>
                              <p:cond delay="3850"/>
                            </p:stCondLst>
                            <p:childTnLst>
                              <p:par>
                                <p:cTn id="49" nodeType="afterEffect" presetClass="entr" presetSubtype="8" presetID="2" grpId="10" fill="hold">
                                  <p:stCondLst>
                                    <p:cond delay="0"/>
                                  </p:stCondLst>
                                  <p:iterate type="el" backwards="0">
                                    <p:tmAbs val="0"/>
                                  </p:iterate>
                                  <p:childTnLst>
                                    <p:set>
                                      <p:cBhvr>
                                        <p:cTn id="50" fill="hold"/>
                                        <p:tgtEl>
                                          <p:spTgt spid="466"/>
                                        </p:tgtEl>
                                        <p:attrNameLst>
                                          <p:attrName>style.visibility</p:attrName>
                                        </p:attrNameLst>
                                      </p:cBhvr>
                                      <p:to>
                                        <p:strVal val="visible"/>
                                      </p:to>
                                    </p:set>
                                    <p:anim calcmode="lin" valueType="num">
                                      <p:cBhvr>
                                        <p:cTn id="51" dur="250" fill="hold"/>
                                        <p:tgtEl>
                                          <p:spTgt spid="466"/>
                                        </p:tgtEl>
                                        <p:attrNameLst>
                                          <p:attrName>ppt_x</p:attrName>
                                        </p:attrNameLst>
                                      </p:cBhvr>
                                      <p:tavLst>
                                        <p:tav tm="0">
                                          <p:val>
                                            <p:strVal val="0-#ppt_w/2"/>
                                          </p:val>
                                        </p:tav>
                                        <p:tav tm="100000">
                                          <p:val>
                                            <p:strVal val="#ppt_x"/>
                                          </p:val>
                                        </p:tav>
                                      </p:tavLst>
                                    </p:anim>
                                    <p:anim calcmode="lin" valueType="num">
                                      <p:cBhvr>
                                        <p:cTn id="52" dur="250" fill="hold"/>
                                        <p:tgtEl>
                                          <p:spTgt spid="466"/>
                                        </p:tgtEl>
                                        <p:attrNameLst>
                                          <p:attrName>ppt_y</p:attrName>
                                        </p:attrNameLst>
                                      </p:cBhvr>
                                      <p:tavLst>
                                        <p:tav tm="0">
                                          <p:val>
                                            <p:strVal val="#ppt_y"/>
                                          </p:val>
                                        </p:tav>
                                        <p:tav tm="100000">
                                          <p:val>
                                            <p:strVal val="#ppt_y"/>
                                          </p:val>
                                        </p:tav>
                                      </p:tavLst>
                                    </p:anim>
                                  </p:childTnLst>
                                </p:cTn>
                              </p:par>
                            </p:childTnLst>
                          </p:cTn>
                        </p:par>
                        <p:par>
                          <p:cTn id="53" fill="hold">
                            <p:stCondLst>
                              <p:cond delay="4100"/>
                            </p:stCondLst>
                            <p:childTnLst>
                              <p:par>
                                <p:cTn id="54" nodeType="afterEffect" presetClass="entr" presetSubtype="8" presetID="2" grpId="11" fill="hold">
                                  <p:stCondLst>
                                    <p:cond delay="0"/>
                                  </p:stCondLst>
                                  <p:iterate type="el" backwards="0">
                                    <p:tmAbs val="0"/>
                                  </p:iterate>
                                  <p:childTnLst>
                                    <p:set>
                                      <p:cBhvr>
                                        <p:cTn id="55" fill="hold"/>
                                        <p:tgtEl>
                                          <p:spTgt spid="467"/>
                                        </p:tgtEl>
                                        <p:attrNameLst>
                                          <p:attrName>style.visibility</p:attrName>
                                        </p:attrNameLst>
                                      </p:cBhvr>
                                      <p:to>
                                        <p:strVal val="visible"/>
                                      </p:to>
                                    </p:set>
                                    <p:anim calcmode="lin" valueType="num">
                                      <p:cBhvr>
                                        <p:cTn id="56" dur="250" fill="hold"/>
                                        <p:tgtEl>
                                          <p:spTgt spid="467"/>
                                        </p:tgtEl>
                                        <p:attrNameLst>
                                          <p:attrName>ppt_x</p:attrName>
                                        </p:attrNameLst>
                                      </p:cBhvr>
                                      <p:tavLst>
                                        <p:tav tm="0">
                                          <p:val>
                                            <p:strVal val="0-#ppt_w/2"/>
                                          </p:val>
                                        </p:tav>
                                        <p:tav tm="100000">
                                          <p:val>
                                            <p:strVal val="#ppt_x"/>
                                          </p:val>
                                        </p:tav>
                                      </p:tavLst>
                                    </p:anim>
                                    <p:anim calcmode="lin" valueType="num">
                                      <p:cBhvr>
                                        <p:cTn id="57" dur="250" fill="hold"/>
                                        <p:tgtEl>
                                          <p:spTgt spid="467"/>
                                        </p:tgtEl>
                                        <p:attrNameLst>
                                          <p:attrName>ppt_y</p:attrName>
                                        </p:attrNameLst>
                                      </p:cBhvr>
                                      <p:tavLst>
                                        <p:tav tm="0">
                                          <p:val>
                                            <p:strVal val="#ppt_y"/>
                                          </p:val>
                                        </p:tav>
                                        <p:tav tm="100000">
                                          <p:val>
                                            <p:strVal val="#ppt_y"/>
                                          </p:val>
                                        </p:tav>
                                      </p:tavLst>
                                    </p:anim>
                                  </p:childTnLst>
                                </p:cTn>
                              </p:par>
                            </p:childTnLst>
                          </p:cTn>
                        </p:par>
                        <p:par>
                          <p:cTn id="58" fill="hold">
                            <p:stCondLst>
                              <p:cond delay="4350"/>
                            </p:stCondLst>
                            <p:childTnLst>
                              <p:par>
                                <p:cTn id="59" nodeType="afterEffect" presetClass="entr" presetSubtype="8" presetID="2" grpId="12" fill="hold">
                                  <p:stCondLst>
                                    <p:cond delay="0"/>
                                  </p:stCondLst>
                                  <p:iterate type="el" backwards="0">
                                    <p:tmAbs val="0"/>
                                  </p:iterate>
                                  <p:childTnLst>
                                    <p:set>
                                      <p:cBhvr>
                                        <p:cTn id="60" fill="hold"/>
                                        <p:tgtEl>
                                          <p:spTgt spid="468"/>
                                        </p:tgtEl>
                                        <p:attrNameLst>
                                          <p:attrName>style.visibility</p:attrName>
                                        </p:attrNameLst>
                                      </p:cBhvr>
                                      <p:to>
                                        <p:strVal val="visible"/>
                                      </p:to>
                                    </p:set>
                                    <p:anim calcmode="lin" valueType="num">
                                      <p:cBhvr>
                                        <p:cTn id="61" dur="250" fill="hold"/>
                                        <p:tgtEl>
                                          <p:spTgt spid="468"/>
                                        </p:tgtEl>
                                        <p:attrNameLst>
                                          <p:attrName>ppt_x</p:attrName>
                                        </p:attrNameLst>
                                      </p:cBhvr>
                                      <p:tavLst>
                                        <p:tav tm="0">
                                          <p:val>
                                            <p:strVal val="0-#ppt_w/2"/>
                                          </p:val>
                                        </p:tav>
                                        <p:tav tm="100000">
                                          <p:val>
                                            <p:strVal val="#ppt_x"/>
                                          </p:val>
                                        </p:tav>
                                      </p:tavLst>
                                    </p:anim>
                                    <p:anim calcmode="lin" valueType="num">
                                      <p:cBhvr>
                                        <p:cTn id="62" dur="250" fill="hold"/>
                                        <p:tgtEl>
                                          <p:spTgt spid="468"/>
                                        </p:tgtEl>
                                        <p:attrNameLst>
                                          <p:attrName>ppt_y</p:attrName>
                                        </p:attrNameLst>
                                      </p:cBhvr>
                                      <p:tavLst>
                                        <p:tav tm="0">
                                          <p:val>
                                            <p:strVal val="#ppt_y"/>
                                          </p:val>
                                        </p:tav>
                                        <p:tav tm="100000">
                                          <p:val>
                                            <p:strVal val="#ppt_y"/>
                                          </p:val>
                                        </p:tav>
                                      </p:tavLst>
                                    </p:anim>
                                  </p:childTnLst>
                                </p:cTn>
                              </p:par>
                            </p:childTnLst>
                          </p:cTn>
                        </p:par>
                        <p:par>
                          <p:cTn id="63" fill="hold">
                            <p:stCondLst>
                              <p:cond delay="4600"/>
                            </p:stCondLst>
                            <p:childTnLst>
                              <p:par>
                                <p:cTn id="64" nodeType="afterEffect" presetClass="entr" presetSubtype="8" presetID="2" grpId="13" fill="hold">
                                  <p:stCondLst>
                                    <p:cond delay="0"/>
                                  </p:stCondLst>
                                  <p:iterate type="el" backwards="0">
                                    <p:tmAbs val="0"/>
                                  </p:iterate>
                                  <p:childTnLst>
                                    <p:set>
                                      <p:cBhvr>
                                        <p:cTn id="65" fill="hold"/>
                                        <p:tgtEl>
                                          <p:spTgt spid="469"/>
                                        </p:tgtEl>
                                        <p:attrNameLst>
                                          <p:attrName>style.visibility</p:attrName>
                                        </p:attrNameLst>
                                      </p:cBhvr>
                                      <p:to>
                                        <p:strVal val="visible"/>
                                      </p:to>
                                    </p:set>
                                    <p:anim calcmode="lin" valueType="num">
                                      <p:cBhvr>
                                        <p:cTn id="66" dur="250" fill="hold"/>
                                        <p:tgtEl>
                                          <p:spTgt spid="469"/>
                                        </p:tgtEl>
                                        <p:attrNameLst>
                                          <p:attrName>ppt_x</p:attrName>
                                        </p:attrNameLst>
                                      </p:cBhvr>
                                      <p:tavLst>
                                        <p:tav tm="0">
                                          <p:val>
                                            <p:strVal val="0-#ppt_w/2"/>
                                          </p:val>
                                        </p:tav>
                                        <p:tav tm="100000">
                                          <p:val>
                                            <p:strVal val="#ppt_x"/>
                                          </p:val>
                                        </p:tav>
                                      </p:tavLst>
                                    </p:anim>
                                    <p:anim calcmode="lin" valueType="num">
                                      <p:cBhvr>
                                        <p:cTn id="67" dur="250" fill="hold"/>
                                        <p:tgtEl>
                                          <p:spTgt spid="469"/>
                                        </p:tgtEl>
                                        <p:attrNameLst>
                                          <p:attrName>ppt_y</p:attrName>
                                        </p:attrNameLst>
                                      </p:cBhvr>
                                      <p:tavLst>
                                        <p:tav tm="0">
                                          <p:val>
                                            <p:strVal val="#ppt_y"/>
                                          </p:val>
                                        </p:tav>
                                        <p:tav tm="100000">
                                          <p:val>
                                            <p:strVal val="#ppt_y"/>
                                          </p:val>
                                        </p:tav>
                                      </p:tavLst>
                                    </p:anim>
                                  </p:childTnLst>
                                </p:cTn>
                              </p:par>
                            </p:childTnLst>
                          </p:cTn>
                        </p:par>
                        <p:par>
                          <p:cTn id="68" fill="hold">
                            <p:stCondLst>
                              <p:cond delay="4850"/>
                            </p:stCondLst>
                            <p:childTnLst>
                              <p:par>
                                <p:cTn id="69" nodeType="afterEffect" presetClass="entr" presetSubtype="8" presetID="2" grpId="14" fill="hold">
                                  <p:stCondLst>
                                    <p:cond delay="0"/>
                                  </p:stCondLst>
                                  <p:iterate type="el" backwards="0">
                                    <p:tmAbs val="0"/>
                                  </p:iterate>
                                  <p:childTnLst>
                                    <p:set>
                                      <p:cBhvr>
                                        <p:cTn id="70" fill="hold"/>
                                        <p:tgtEl>
                                          <p:spTgt spid="470"/>
                                        </p:tgtEl>
                                        <p:attrNameLst>
                                          <p:attrName>style.visibility</p:attrName>
                                        </p:attrNameLst>
                                      </p:cBhvr>
                                      <p:to>
                                        <p:strVal val="visible"/>
                                      </p:to>
                                    </p:set>
                                    <p:anim calcmode="lin" valueType="num">
                                      <p:cBhvr>
                                        <p:cTn id="71" dur="250" fill="hold"/>
                                        <p:tgtEl>
                                          <p:spTgt spid="470"/>
                                        </p:tgtEl>
                                        <p:attrNameLst>
                                          <p:attrName>ppt_x</p:attrName>
                                        </p:attrNameLst>
                                      </p:cBhvr>
                                      <p:tavLst>
                                        <p:tav tm="0">
                                          <p:val>
                                            <p:strVal val="0-#ppt_w/2"/>
                                          </p:val>
                                        </p:tav>
                                        <p:tav tm="100000">
                                          <p:val>
                                            <p:strVal val="#ppt_x"/>
                                          </p:val>
                                        </p:tav>
                                      </p:tavLst>
                                    </p:anim>
                                    <p:anim calcmode="lin" valueType="num">
                                      <p:cBhvr>
                                        <p:cTn id="72" dur="250" fill="hold"/>
                                        <p:tgtEl>
                                          <p:spTgt spid="470"/>
                                        </p:tgtEl>
                                        <p:attrNameLst>
                                          <p:attrName>ppt_y</p:attrName>
                                        </p:attrNameLst>
                                      </p:cBhvr>
                                      <p:tavLst>
                                        <p:tav tm="0">
                                          <p:val>
                                            <p:strVal val="#ppt_y"/>
                                          </p:val>
                                        </p:tav>
                                        <p:tav tm="100000">
                                          <p:val>
                                            <p:strVal val="#ppt_y"/>
                                          </p:val>
                                        </p:tav>
                                      </p:tavLst>
                                    </p:anim>
                                  </p:childTnLst>
                                </p:cTn>
                              </p:par>
                            </p:childTnLst>
                          </p:cTn>
                        </p:par>
                        <p:par>
                          <p:cTn id="73" fill="hold">
                            <p:stCondLst>
                              <p:cond delay="5100"/>
                            </p:stCondLst>
                            <p:childTnLst>
                              <p:par>
                                <p:cTn id="74" nodeType="afterEffect" presetClass="entr" presetSubtype="8" presetID="2" grpId="15" fill="hold">
                                  <p:stCondLst>
                                    <p:cond delay="0"/>
                                  </p:stCondLst>
                                  <p:iterate type="el" backwards="0">
                                    <p:tmAbs val="0"/>
                                  </p:iterate>
                                  <p:childTnLst>
                                    <p:set>
                                      <p:cBhvr>
                                        <p:cTn id="75" fill="hold"/>
                                        <p:tgtEl>
                                          <p:spTgt spid="471"/>
                                        </p:tgtEl>
                                        <p:attrNameLst>
                                          <p:attrName>style.visibility</p:attrName>
                                        </p:attrNameLst>
                                      </p:cBhvr>
                                      <p:to>
                                        <p:strVal val="visible"/>
                                      </p:to>
                                    </p:set>
                                    <p:anim calcmode="lin" valueType="num">
                                      <p:cBhvr>
                                        <p:cTn id="76" dur="250" fill="hold"/>
                                        <p:tgtEl>
                                          <p:spTgt spid="471"/>
                                        </p:tgtEl>
                                        <p:attrNameLst>
                                          <p:attrName>ppt_x</p:attrName>
                                        </p:attrNameLst>
                                      </p:cBhvr>
                                      <p:tavLst>
                                        <p:tav tm="0">
                                          <p:val>
                                            <p:strVal val="0-#ppt_w/2"/>
                                          </p:val>
                                        </p:tav>
                                        <p:tav tm="100000">
                                          <p:val>
                                            <p:strVal val="#ppt_x"/>
                                          </p:val>
                                        </p:tav>
                                      </p:tavLst>
                                    </p:anim>
                                    <p:anim calcmode="lin" valueType="num">
                                      <p:cBhvr>
                                        <p:cTn id="77" dur="250" fill="hold"/>
                                        <p:tgtEl>
                                          <p:spTgt spid="471"/>
                                        </p:tgtEl>
                                        <p:attrNameLst>
                                          <p:attrName>ppt_y</p:attrName>
                                        </p:attrNameLst>
                                      </p:cBhvr>
                                      <p:tavLst>
                                        <p:tav tm="0">
                                          <p:val>
                                            <p:strVal val="#ppt_y"/>
                                          </p:val>
                                        </p:tav>
                                        <p:tav tm="100000">
                                          <p:val>
                                            <p:strVal val="#ppt_y"/>
                                          </p:val>
                                        </p:tav>
                                      </p:tavLst>
                                    </p:anim>
                                  </p:childTnLst>
                                </p:cTn>
                              </p:par>
                            </p:childTnLst>
                          </p:cTn>
                        </p:par>
                        <p:par>
                          <p:cTn id="78" fill="hold">
                            <p:stCondLst>
                              <p:cond delay="5350"/>
                            </p:stCondLst>
                            <p:childTnLst>
                              <p:par>
                                <p:cTn id="79" nodeType="afterEffect" presetClass="entr" presetSubtype="8" presetID="2" grpId="16" fill="hold">
                                  <p:stCondLst>
                                    <p:cond delay="0"/>
                                  </p:stCondLst>
                                  <p:iterate type="el" backwards="0">
                                    <p:tmAbs val="0"/>
                                  </p:iterate>
                                  <p:childTnLst>
                                    <p:set>
                                      <p:cBhvr>
                                        <p:cTn id="80" fill="hold"/>
                                        <p:tgtEl>
                                          <p:spTgt spid="472"/>
                                        </p:tgtEl>
                                        <p:attrNameLst>
                                          <p:attrName>style.visibility</p:attrName>
                                        </p:attrNameLst>
                                      </p:cBhvr>
                                      <p:to>
                                        <p:strVal val="visible"/>
                                      </p:to>
                                    </p:set>
                                    <p:anim calcmode="lin" valueType="num">
                                      <p:cBhvr>
                                        <p:cTn id="81" dur="250" fill="hold"/>
                                        <p:tgtEl>
                                          <p:spTgt spid="472"/>
                                        </p:tgtEl>
                                        <p:attrNameLst>
                                          <p:attrName>ppt_x</p:attrName>
                                        </p:attrNameLst>
                                      </p:cBhvr>
                                      <p:tavLst>
                                        <p:tav tm="0">
                                          <p:val>
                                            <p:strVal val="0-#ppt_w/2"/>
                                          </p:val>
                                        </p:tav>
                                        <p:tav tm="100000">
                                          <p:val>
                                            <p:strVal val="#ppt_x"/>
                                          </p:val>
                                        </p:tav>
                                      </p:tavLst>
                                    </p:anim>
                                    <p:anim calcmode="lin" valueType="num">
                                      <p:cBhvr>
                                        <p:cTn id="82" dur="250" fill="hold"/>
                                        <p:tgtEl>
                                          <p:spTgt spid="472"/>
                                        </p:tgtEl>
                                        <p:attrNameLst>
                                          <p:attrName>ppt_y</p:attrName>
                                        </p:attrNameLst>
                                      </p:cBhvr>
                                      <p:tavLst>
                                        <p:tav tm="0">
                                          <p:val>
                                            <p:strVal val="#ppt_y"/>
                                          </p:val>
                                        </p:tav>
                                        <p:tav tm="100000">
                                          <p:val>
                                            <p:strVal val="#ppt_y"/>
                                          </p:val>
                                        </p:tav>
                                      </p:tavLst>
                                    </p:anim>
                                  </p:childTnLst>
                                </p:cTn>
                              </p:par>
                            </p:childTnLst>
                          </p:cTn>
                        </p:par>
                        <p:par>
                          <p:cTn id="83" fill="hold">
                            <p:stCondLst>
                              <p:cond delay="5600"/>
                            </p:stCondLst>
                            <p:childTnLst>
                              <p:par>
                                <p:cTn id="84" nodeType="afterEffect" presetClass="entr" presetSubtype="8" presetID="2" grpId="17" fill="hold">
                                  <p:stCondLst>
                                    <p:cond delay="0"/>
                                  </p:stCondLst>
                                  <p:iterate type="el" backwards="0">
                                    <p:tmAbs val="0"/>
                                  </p:iterate>
                                  <p:childTnLst>
                                    <p:set>
                                      <p:cBhvr>
                                        <p:cTn id="85" fill="hold"/>
                                        <p:tgtEl>
                                          <p:spTgt spid="473"/>
                                        </p:tgtEl>
                                        <p:attrNameLst>
                                          <p:attrName>style.visibility</p:attrName>
                                        </p:attrNameLst>
                                      </p:cBhvr>
                                      <p:to>
                                        <p:strVal val="visible"/>
                                      </p:to>
                                    </p:set>
                                    <p:anim calcmode="lin" valueType="num">
                                      <p:cBhvr>
                                        <p:cTn id="86" dur="250" fill="hold"/>
                                        <p:tgtEl>
                                          <p:spTgt spid="473"/>
                                        </p:tgtEl>
                                        <p:attrNameLst>
                                          <p:attrName>ppt_x</p:attrName>
                                        </p:attrNameLst>
                                      </p:cBhvr>
                                      <p:tavLst>
                                        <p:tav tm="0">
                                          <p:val>
                                            <p:strVal val="0-#ppt_w/2"/>
                                          </p:val>
                                        </p:tav>
                                        <p:tav tm="100000">
                                          <p:val>
                                            <p:strVal val="#ppt_x"/>
                                          </p:val>
                                        </p:tav>
                                      </p:tavLst>
                                    </p:anim>
                                    <p:anim calcmode="lin" valueType="num">
                                      <p:cBhvr>
                                        <p:cTn id="87" dur="250" fill="hold"/>
                                        <p:tgtEl>
                                          <p:spTgt spid="473"/>
                                        </p:tgtEl>
                                        <p:attrNameLst>
                                          <p:attrName>ppt_y</p:attrName>
                                        </p:attrNameLst>
                                      </p:cBhvr>
                                      <p:tavLst>
                                        <p:tav tm="0">
                                          <p:val>
                                            <p:strVal val="#ppt_y"/>
                                          </p:val>
                                        </p:tav>
                                        <p:tav tm="100000">
                                          <p:val>
                                            <p:strVal val="#ppt_y"/>
                                          </p:val>
                                        </p:tav>
                                      </p:tavLst>
                                    </p:anim>
                                  </p:childTnLst>
                                </p:cTn>
                              </p:par>
                            </p:childTnLst>
                          </p:cTn>
                        </p:par>
                        <p:par>
                          <p:cTn id="88" fill="hold">
                            <p:stCondLst>
                              <p:cond delay="5850"/>
                            </p:stCondLst>
                            <p:childTnLst>
                              <p:par>
                                <p:cTn id="89" nodeType="afterEffect" presetClass="entr" presetSubtype="8" presetID="2" grpId="18" fill="hold">
                                  <p:stCondLst>
                                    <p:cond delay="0"/>
                                  </p:stCondLst>
                                  <p:iterate type="el" backwards="0">
                                    <p:tmAbs val="0"/>
                                  </p:iterate>
                                  <p:childTnLst>
                                    <p:set>
                                      <p:cBhvr>
                                        <p:cTn id="90" fill="hold"/>
                                        <p:tgtEl>
                                          <p:spTgt spid="474"/>
                                        </p:tgtEl>
                                        <p:attrNameLst>
                                          <p:attrName>style.visibility</p:attrName>
                                        </p:attrNameLst>
                                      </p:cBhvr>
                                      <p:to>
                                        <p:strVal val="visible"/>
                                      </p:to>
                                    </p:set>
                                    <p:anim calcmode="lin" valueType="num">
                                      <p:cBhvr>
                                        <p:cTn id="91" dur="250" fill="hold"/>
                                        <p:tgtEl>
                                          <p:spTgt spid="474"/>
                                        </p:tgtEl>
                                        <p:attrNameLst>
                                          <p:attrName>ppt_x</p:attrName>
                                        </p:attrNameLst>
                                      </p:cBhvr>
                                      <p:tavLst>
                                        <p:tav tm="0">
                                          <p:val>
                                            <p:strVal val="0-#ppt_w/2"/>
                                          </p:val>
                                        </p:tav>
                                        <p:tav tm="100000">
                                          <p:val>
                                            <p:strVal val="#ppt_x"/>
                                          </p:val>
                                        </p:tav>
                                      </p:tavLst>
                                    </p:anim>
                                    <p:anim calcmode="lin" valueType="num">
                                      <p:cBhvr>
                                        <p:cTn id="92" dur="250" fill="hold"/>
                                        <p:tgtEl>
                                          <p:spTgt spid="474"/>
                                        </p:tgtEl>
                                        <p:attrNameLst>
                                          <p:attrName>ppt_y</p:attrName>
                                        </p:attrNameLst>
                                      </p:cBhvr>
                                      <p:tavLst>
                                        <p:tav tm="0">
                                          <p:val>
                                            <p:strVal val="#ppt_y"/>
                                          </p:val>
                                        </p:tav>
                                        <p:tav tm="100000">
                                          <p:val>
                                            <p:strVal val="#ppt_y"/>
                                          </p:val>
                                        </p:tav>
                                      </p:tavLst>
                                    </p:anim>
                                  </p:childTnLst>
                                </p:cTn>
                              </p:par>
                            </p:childTnLst>
                          </p:cTn>
                        </p:par>
                        <p:par>
                          <p:cTn id="93" fill="hold">
                            <p:stCondLst>
                              <p:cond delay="6100"/>
                            </p:stCondLst>
                            <p:childTnLst>
                              <p:par>
                                <p:cTn id="94" nodeType="afterEffect" presetClass="entr" presetSubtype="1" presetID="2" grpId="19" fill="hold">
                                  <p:stCondLst>
                                    <p:cond delay="0"/>
                                  </p:stCondLst>
                                  <p:iterate type="el" backwards="0">
                                    <p:tmAbs val="0"/>
                                  </p:iterate>
                                  <p:childTnLst>
                                    <p:set>
                                      <p:cBhvr>
                                        <p:cTn id="95" fill="hold"/>
                                        <p:tgtEl>
                                          <p:spTgt spid="480"/>
                                        </p:tgtEl>
                                        <p:attrNameLst>
                                          <p:attrName>style.visibility</p:attrName>
                                        </p:attrNameLst>
                                      </p:cBhvr>
                                      <p:to>
                                        <p:strVal val="visible"/>
                                      </p:to>
                                    </p:set>
                                    <p:anim calcmode="lin" valueType="num">
                                      <p:cBhvr>
                                        <p:cTn id="96" dur="250" fill="hold"/>
                                        <p:tgtEl>
                                          <p:spTgt spid="480"/>
                                        </p:tgtEl>
                                        <p:attrNameLst>
                                          <p:attrName>ppt_x</p:attrName>
                                        </p:attrNameLst>
                                      </p:cBhvr>
                                      <p:tavLst>
                                        <p:tav tm="0">
                                          <p:val>
                                            <p:strVal val="#ppt_x"/>
                                          </p:val>
                                        </p:tav>
                                        <p:tav tm="100000">
                                          <p:val>
                                            <p:strVal val="#ppt_x"/>
                                          </p:val>
                                        </p:tav>
                                      </p:tavLst>
                                    </p:anim>
                                    <p:anim calcmode="lin" valueType="num">
                                      <p:cBhvr>
                                        <p:cTn id="97" dur="250" fill="hold"/>
                                        <p:tgtEl>
                                          <p:spTgt spid="480"/>
                                        </p:tgtEl>
                                        <p:attrNameLst>
                                          <p:attrName>ppt_y</p:attrName>
                                        </p:attrNameLst>
                                      </p:cBhvr>
                                      <p:tavLst>
                                        <p:tav tm="0">
                                          <p:val>
                                            <p:strVal val="0-#ppt_h/2"/>
                                          </p:val>
                                        </p:tav>
                                        <p:tav tm="100000">
                                          <p:val>
                                            <p:strVal val="#ppt_y"/>
                                          </p:val>
                                        </p:tav>
                                      </p:tavLst>
                                    </p:anim>
                                  </p:childTnLst>
                                </p:cTn>
                              </p:par>
                            </p:childTnLst>
                          </p:cTn>
                        </p:par>
                        <p:par>
                          <p:cTn id="98" fill="hold">
                            <p:stCondLst>
                              <p:cond delay="6350"/>
                            </p:stCondLst>
                            <p:childTnLst>
                              <p:par>
                                <p:cTn id="99" nodeType="afterEffect" presetClass="entr" presetSubtype="1" presetID="2" grpId="20" fill="hold">
                                  <p:stCondLst>
                                    <p:cond delay="0"/>
                                  </p:stCondLst>
                                  <p:iterate type="el" backwards="0">
                                    <p:tmAbs val="0"/>
                                  </p:iterate>
                                  <p:childTnLst>
                                    <p:set>
                                      <p:cBhvr>
                                        <p:cTn id="100" fill="hold"/>
                                        <p:tgtEl>
                                          <p:spTgt spid="479"/>
                                        </p:tgtEl>
                                        <p:attrNameLst>
                                          <p:attrName>style.visibility</p:attrName>
                                        </p:attrNameLst>
                                      </p:cBhvr>
                                      <p:to>
                                        <p:strVal val="visible"/>
                                      </p:to>
                                    </p:set>
                                    <p:anim calcmode="lin" valueType="num">
                                      <p:cBhvr>
                                        <p:cTn id="101" dur="250" fill="hold"/>
                                        <p:tgtEl>
                                          <p:spTgt spid="479"/>
                                        </p:tgtEl>
                                        <p:attrNameLst>
                                          <p:attrName>ppt_x</p:attrName>
                                        </p:attrNameLst>
                                      </p:cBhvr>
                                      <p:tavLst>
                                        <p:tav tm="0">
                                          <p:val>
                                            <p:strVal val="#ppt_x"/>
                                          </p:val>
                                        </p:tav>
                                        <p:tav tm="100000">
                                          <p:val>
                                            <p:strVal val="#ppt_x"/>
                                          </p:val>
                                        </p:tav>
                                      </p:tavLst>
                                    </p:anim>
                                    <p:anim calcmode="lin" valueType="num">
                                      <p:cBhvr>
                                        <p:cTn id="102" dur="250" fill="hold"/>
                                        <p:tgtEl>
                                          <p:spTgt spid="479"/>
                                        </p:tgtEl>
                                        <p:attrNameLst>
                                          <p:attrName>ppt_y</p:attrName>
                                        </p:attrNameLst>
                                      </p:cBhvr>
                                      <p:tavLst>
                                        <p:tav tm="0">
                                          <p:val>
                                            <p:strVal val="0-#ppt_h/2"/>
                                          </p:val>
                                        </p:tav>
                                        <p:tav tm="100000">
                                          <p:val>
                                            <p:strVal val="#ppt_y"/>
                                          </p:val>
                                        </p:tav>
                                      </p:tavLst>
                                    </p:anim>
                                  </p:childTnLst>
                                </p:cTn>
                              </p:par>
                            </p:childTnLst>
                          </p:cTn>
                        </p:par>
                        <p:par>
                          <p:cTn id="103" fill="hold">
                            <p:stCondLst>
                              <p:cond delay="6600"/>
                            </p:stCondLst>
                            <p:childTnLst>
                              <p:par>
                                <p:cTn id="104" nodeType="afterEffect" presetClass="entr" presetSubtype="1" presetID="2" grpId="21" fill="hold">
                                  <p:stCondLst>
                                    <p:cond delay="0"/>
                                  </p:stCondLst>
                                  <p:iterate type="el" backwards="0">
                                    <p:tmAbs val="0"/>
                                  </p:iterate>
                                  <p:childTnLst>
                                    <p:set>
                                      <p:cBhvr>
                                        <p:cTn id="105" fill="hold"/>
                                        <p:tgtEl>
                                          <p:spTgt spid="478"/>
                                        </p:tgtEl>
                                        <p:attrNameLst>
                                          <p:attrName>style.visibility</p:attrName>
                                        </p:attrNameLst>
                                      </p:cBhvr>
                                      <p:to>
                                        <p:strVal val="visible"/>
                                      </p:to>
                                    </p:set>
                                    <p:anim calcmode="lin" valueType="num">
                                      <p:cBhvr>
                                        <p:cTn id="106" dur="250" fill="hold"/>
                                        <p:tgtEl>
                                          <p:spTgt spid="478"/>
                                        </p:tgtEl>
                                        <p:attrNameLst>
                                          <p:attrName>ppt_x</p:attrName>
                                        </p:attrNameLst>
                                      </p:cBhvr>
                                      <p:tavLst>
                                        <p:tav tm="0">
                                          <p:val>
                                            <p:strVal val="#ppt_x"/>
                                          </p:val>
                                        </p:tav>
                                        <p:tav tm="100000">
                                          <p:val>
                                            <p:strVal val="#ppt_x"/>
                                          </p:val>
                                        </p:tav>
                                      </p:tavLst>
                                    </p:anim>
                                    <p:anim calcmode="lin" valueType="num">
                                      <p:cBhvr>
                                        <p:cTn id="107" dur="250" fill="hold"/>
                                        <p:tgtEl>
                                          <p:spTgt spid="478"/>
                                        </p:tgtEl>
                                        <p:attrNameLst>
                                          <p:attrName>ppt_y</p:attrName>
                                        </p:attrNameLst>
                                      </p:cBhvr>
                                      <p:tavLst>
                                        <p:tav tm="0">
                                          <p:val>
                                            <p:strVal val="0-#ppt_h/2"/>
                                          </p:val>
                                        </p:tav>
                                        <p:tav tm="100000">
                                          <p:val>
                                            <p:strVal val="#ppt_y"/>
                                          </p:val>
                                        </p:tav>
                                      </p:tavLst>
                                    </p:anim>
                                  </p:childTnLst>
                                </p:cTn>
                              </p:par>
                            </p:childTnLst>
                          </p:cTn>
                        </p:par>
                        <p:par>
                          <p:cTn id="108" fill="hold">
                            <p:stCondLst>
                              <p:cond delay="6850"/>
                            </p:stCondLst>
                            <p:childTnLst>
                              <p:par>
                                <p:cTn id="109" nodeType="afterEffect" presetClass="entr" presetSubtype="1" presetID="2" grpId="22" fill="hold">
                                  <p:stCondLst>
                                    <p:cond delay="0"/>
                                  </p:stCondLst>
                                  <p:iterate type="el" backwards="0">
                                    <p:tmAbs val="0"/>
                                  </p:iterate>
                                  <p:childTnLst>
                                    <p:set>
                                      <p:cBhvr>
                                        <p:cTn id="110" fill="hold"/>
                                        <p:tgtEl>
                                          <p:spTgt spid="476"/>
                                        </p:tgtEl>
                                        <p:attrNameLst>
                                          <p:attrName>style.visibility</p:attrName>
                                        </p:attrNameLst>
                                      </p:cBhvr>
                                      <p:to>
                                        <p:strVal val="visible"/>
                                      </p:to>
                                    </p:set>
                                    <p:anim calcmode="lin" valueType="num">
                                      <p:cBhvr>
                                        <p:cTn id="111" dur="250" fill="hold"/>
                                        <p:tgtEl>
                                          <p:spTgt spid="476"/>
                                        </p:tgtEl>
                                        <p:attrNameLst>
                                          <p:attrName>ppt_x</p:attrName>
                                        </p:attrNameLst>
                                      </p:cBhvr>
                                      <p:tavLst>
                                        <p:tav tm="0">
                                          <p:val>
                                            <p:strVal val="#ppt_x"/>
                                          </p:val>
                                        </p:tav>
                                        <p:tav tm="100000">
                                          <p:val>
                                            <p:strVal val="#ppt_x"/>
                                          </p:val>
                                        </p:tav>
                                      </p:tavLst>
                                    </p:anim>
                                    <p:anim calcmode="lin" valueType="num">
                                      <p:cBhvr>
                                        <p:cTn id="112" dur="250" fill="hold"/>
                                        <p:tgtEl>
                                          <p:spTgt spid="476"/>
                                        </p:tgtEl>
                                        <p:attrNameLst>
                                          <p:attrName>ppt_y</p:attrName>
                                        </p:attrNameLst>
                                      </p:cBhvr>
                                      <p:tavLst>
                                        <p:tav tm="0">
                                          <p:val>
                                            <p:strVal val="0-#ppt_h/2"/>
                                          </p:val>
                                        </p:tav>
                                        <p:tav tm="100000">
                                          <p:val>
                                            <p:strVal val="#ppt_y"/>
                                          </p:val>
                                        </p:tav>
                                      </p:tavLst>
                                    </p:anim>
                                  </p:childTnLst>
                                </p:cTn>
                              </p:par>
                            </p:childTnLst>
                          </p:cTn>
                        </p:par>
                        <p:par>
                          <p:cTn id="113" fill="hold">
                            <p:stCondLst>
                              <p:cond delay="7100"/>
                            </p:stCondLst>
                            <p:childTnLst>
                              <p:par>
                                <p:cTn id="114" nodeType="afterEffect" presetClass="entr" presetSubtype="1" presetID="2" grpId="23" fill="hold">
                                  <p:stCondLst>
                                    <p:cond delay="0"/>
                                  </p:stCondLst>
                                  <p:iterate type="el" backwards="0">
                                    <p:tmAbs val="0"/>
                                  </p:iterate>
                                  <p:childTnLst>
                                    <p:set>
                                      <p:cBhvr>
                                        <p:cTn id="115" fill="hold"/>
                                        <p:tgtEl>
                                          <p:spTgt spid="475"/>
                                        </p:tgtEl>
                                        <p:attrNameLst>
                                          <p:attrName>style.visibility</p:attrName>
                                        </p:attrNameLst>
                                      </p:cBhvr>
                                      <p:to>
                                        <p:strVal val="visible"/>
                                      </p:to>
                                    </p:set>
                                    <p:anim calcmode="lin" valueType="num">
                                      <p:cBhvr>
                                        <p:cTn id="116" dur="250" fill="hold"/>
                                        <p:tgtEl>
                                          <p:spTgt spid="475"/>
                                        </p:tgtEl>
                                        <p:attrNameLst>
                                          <p:attrName>ppt_x</p:attrName>
                                        </p:attrNameLst>
                                      </p:cBhvr>
                                      <p:tavLst>
                                        <p:tav tm="0">
                                          <p:val>
                                            <p:strVal val="#ppt_x"/>
                                          </p:val>
                                        </p:tav>
                                        <p:tav tm="100000">
                                          <p:val>
                                            <p:strVal val="#ppt_x"/>
                                          </p:val>
                                        </p:tav>
                                      </p:tavLst>
                                    </p:anim>
                                    <p:anim calcmode="lin" valueType="num">
                                      <p:cBhvr>
                                        <p:cTn id="117" dur="250" fill="hold"/>
                                        <p:tgtEl>
                                          <p:spTgt spid="475"/>
                                        </p:tgtEl>
                                        <p:attrNameLst>
                                          <p:attrName>ppt_y</p:attrName>
                                        </p:attrNameLst>
                                      </p:cBhvr>
                                      <p:tavLst>
                                        <p:tav tm="0">
                                          <p:val>
                                            <p:strVal val="0-#ppt_h/2"/>
                                          </p:val>
                                        </p:tav>
                                        <p:tav tm="100000">
                                          <p:val>
                                            <p:strVal val="#ppt_y"/>
                                          </p:val>
                                        </p:tav>
                                      </p:tavLst>
                                    </p:anim>
                                  </p:childTnLst>
                                </p:cTn>
                              </p:par>
                            </p:childTnLst>
                          </p:cTn>
                        </p:par>
                        <p:par>
                          <p:cTn id="118" fill="hold">
                            <p:stCondLst>
                              <p:cond delay="7350"/>
                            </p:stCondLst>
                            <p:childTnLst>
                              <p:par>
                                <p:cTn id="119" nodeType="afterEffect" presetClass="entr" presetSubtype="1" presetID="2" grpId="24" fill="hold">
                                  <p:stCondLst>
                                    <p:cond delay="0"/>
                                  </p:stCondLst>
                                  <p:iterate type="el" backwards="0">
                                    <p:tmAbs val="0"/>
                                  </p:iterate>
                                  <p:childTnLst>
                                    <p:set>
                                      <p:cBhvr>
                                        <p:cTn id="120" fill="hold"/>
                                        <p:tgtEl>
                                          <p:spTgt spid="477"/>
                                        </p:tgtEl>
                                        <p:attrNameLst>
                                          <p:attrName>style.visibility</p:attrName>
                                        </p:attrNameLst>
                                      </p:cBhvr>
                                      <p:to>
                                        <p:strVal val="visible"/>
                                      </p:to>
                                    </p:set>
                                    <p:anim calcmode="lin" valueType="num">
                                      <p:cBhvr>
                                        <p:cTn id="121" dur="250" fill="hold"/>
                                        <p:tgtEl>
                                          <p:spTgt spid="477"/>
                                        </p:tgtEl>
                                        <p:attrNameLst>
                                          <p:attrName>ppt_x</p:attrName>
                                        </p:attrNameLst>
                                      </p:cBhvr>
                                      <p:tavLst>
                                        <p:tav tm="0">
                                          <p:val>
                                            <p:strVal val="#ppt_x"/>
                                          </p:val>
                                        </p:tav>
                                        <p:tav tm="100000">
                                          <p:val>
                                            <p:strVal val="#ppt_x"/>
                                          </p:val>
                                        </p:tav>
                                      </p:tavLst>
                                    </p:anim>
                                    <p:anim calcmode="lin" valueType="num">
                                      <p:cBhvr>
                                        <p:cTn id="122" dur="250" fill="hold"/>
                                        <p:tgtEl>
                                          <p:spTgt spid="477"/>
                                        </p:tgtEl>
                                        <p:attrNameLst>
                                          <p:attrName>ppt_y</p:attrName>
                                        </p:attrNameLst>
                                      </p:cBhvr>
                                      <p:tavLst>
                                        <p:tav tm="0">
                                          <p:val>
                                            <p:strVal val="0-#ppt_h/2"/>
                                          </p:val>
                                        </p:tav>
                                        <p:tav tm="100000">
                                          <p:val>
                                            <p:strVal val="#ppt_y"/>
                                          </p:val>
                                        </p:tav>
                                      </p:tavLst>
                                    </p:anim>
                                  </p:childTnLst>
                                </p:cTn>
                              </p:par>
                            </p:childTnLst>
                          </p:cTn>
                        </p:par>
                        <p:par>
                          <p:cTn id="123" fill="hold">
                            <p:stCondLst>
                              <p:cond delay="7600"/>
                            </p:stCondLst>
                            <p:childTnLst>
                              <p:par>
                                <p:cTn id="124" nodeType="afterEffect" presetClass="exit" presetSubtype="0" presetID="9" grpId="25" fill="hold">
                                  <p:stCondLst>
                                    <p:cond delay="0"/>
                                  </p:stCondLst>
                                  <p:iterate type="el" backwards="0">
                                    <p:tmAbs val="0"/>
                                  </p:iterate>
                                  <p:childTnLst>
                                    <p:animEffect filter="dissolve" transition="out">
                                      <p:cBhvr>
                                        <p:cTn id="125" dur="1000" fill="hold"/>
                                        <p:tgtEl>
                                          <p:spTgt spid="481"/>
                                        </p:tgtEl>
                                      </p:cBhvr>
                                    </p:animEffect>
                                    <p:set>
                                      <p:cBhvr>
                                        <p:cTn id="126" fill="hold">
                                          <p:stCondLst>
                                            <p:cond delay="999"/>
                                          </p:stCondLst>
                                        </p:cTn>
                                        <p:tgtEl>
                                          <p:spTgt spid="481"/>
                                        </p:tgtEl>
                                        <p:attrNameLst>
                                          <p:attrName>style.visibility</p:attrName>
                                        </p:attrNameLst>
                                      </p:cBhvr>
                                      <p:to>
                                        <p:strVal val="hidden"/>
                                      </p:to>
                                    </p:set>
                                  </p:childTnLst>
                                </p:cTn>
                              </p:par>
                            </p:childTnLst>
                          </p:cTn>
                        </p:par>
                        <p:par>
                          <p:cTn id="127" fill="hold">
                            <p:stCondLst>
                              <p:cond delay="8600"/>
                            </p:stCondLst>
                            <p:childTnLst>
                              <p:par>
                                <p:cTn id="128" nodeType="afterEffect" presetClass="entr" presetSubtype="0" presetID="9" grpId="26" fill="hold">
                                  <p:stCondLst>
                                    <p:cond delay="0"/>
                                  </p:stCondLst>
                                  <p:iterate type="el" backwards="0">
                                    <p:tmAbs val="0"/>
                                  </p:iterate>
                                  <p:childTnLst>
                                    <p:set>
                                      <p:cBhvr>
                                        <p:cTn id="129" fill="hold"/>
                                        <p:tgtEl>
                                          <p:spTgt spid="482"/>
                                        </p:tgtEl>
                                        <p:attrNameLst>
                                          <p:attrName>style.visibility</p:attrName>
                                        </p:attrNameLst>
                                      </p:cBhvr>
                                      <p:to>
                                        <p:strVal val="visible"/>
                                      </p:to>
                                    </p:set>
                                    <p:animEffect filter="dissolve" transition="in">
                                      <p:cBhvr>
                                        <p:cTn id="130" dur="1000"/>
                                        <p:tgtEl>
                                          <p:spTgt spid="482"/>
                                        </p:tgtEl>
                                      </p:cBhvr>
                                    </p:animEffect>
                                  </p:childTnLst>
                                </p:cTn>
                              </p:par>
                            </p:childTnLst>
                          </p:cTn>
                        </p:par>
                        <p:par>
                          <p:cTn id="131" fill="hold">
                            <p:stCondLst>
                              <p:cond delay="9600"/>
                            </p:stCondLst>
                            <p:childTnLst>
                              <p:par>
                                <p:cTn id="132" nodeType="afterEffect" presetClass="entr" presetSubtype="0" presetID="9" grpId="27" fill="hold">
                                  <p:stCondLst>
                                    <p:cond delay="0"/>
                                  </p:stCondLst>
                                  <p:iterate type="el" backwards="0">
                                    <p:tmAbs val="0"/>
                                  </p:iterate>
                                  <p:childTnLst>
                                    <p:set>
                                      <p:cBhvr>
                                        <p:cTn id="133" fill="hold"/>
                                        <p:tgtEl>
                                          <p:spTgt spid="484"/>
                                        </p:tgtEl>
                                        <p:attrNameLst>
                                          <p:attrName>style.visibility</p:attrName>
                                        </p:attrNameLst>
                                      </p:cBhvr>
                                      <p:to>
                                        <p:strVal val="visible"/>
                                      </p:to>
                                    </p:set>
                                    <p:animEffect filter="dissolve" transition="in">
                                      <p:cBhvr>
                                        <p:cTn id="134" dur="1000"/>
                                        <p:tgtEl>
                                          <p:spTgt spid="4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68" grpId="12"/>
      <p:bldP build="whole" bldLvl="1" animBg="1" rev="0" advAuto="0" spid="464" grpId="8"/>
      <p:bldP build="whole" bldLvl="1" animBg="1" rev="0" advAuto="0" spid="477" grpId="24"/>
      <p:bldP build="whole" bldLvl="1" animBg="1" rev="0" advAuto="0" spid="481" grpId="25"/>
      <p:bldP build="whole" bldLvl="1" animBg="1" rev="0" advAuto="0" spid="459" grpId="3"/>
      <p:bldP build="whole" bldLvl="1" animBg="1" rev="0" advAuto="0" spid="475" grpId="23"/>
      <p:bldP build="whole" bldLvl="1" animBg="1" rev="0" advAuto="0" spid="458" grpId="1"/>
      <p:bldP build="whole" bldLvl="1" animBg="1" rev="0" advAuto="0" spid="461" grpId="5"/>
      <p:bldP build="whole" bldLvl="1" animBg="1" rev="0" advAuto="0" spid="465" grpId="9"/>
      <p:bldP build="whole" bldLvl="1" animBg="1" rev="0" advAuto="0" spid="476" grpId="22"/>
      <p:bldP build="whole" bldLvl="1" animBg="1" rev="0" advAuto="0" spid="463" grpId="7"/>
      <p:bldP build="whole" bldLvl="1" animBg="1" rev="0" advAuto="0" spid="466" grpId="10"/>
      <p:bldP build="whole" bldLvl="1" animBg="1" rev="0" advAuto="0" spid="473" grpId="17"/>
      <p:bldP build="whole" bldLvl="1" animBg="1" rev="0" advAuto="0" spid="482" grpId="26"/>
      <p:bldP build="whole" bldLvl="1" animBg="1" rev="0" advAuto="0" spid="484" grpId="27"/>
      <p:bldP build="whole" bldLvl="1" animBg="1" rev="0" advAuto="0" spid="471" grpId="15"/>
      <p:bldP build="whole" bldLvl="1" animBg="1" rev="0" advAuto="0" spid="481" grpId="2"/>
      <p:bldP build="whole" bldLvl="1" animBg="1" rev="0" advAuto="0" spid="462" grpId="6"/>
      <p:bldP build="whole" bldLvl="1" animBg="1" rev="0" advAuto="0" spid="467" grpId="11"/>
      <p:bldP build="whole" bldLvl="1" animBg="1" rev="0" advAuto="0" spid="470" grpId="14"/>
      <p:bldP build="whole" bldLvl="1" animBg="1" rev="0" advAuto="0" spid="479" grpId="20"/>
      <p:bldP build="whole" bldLvl="1" animBg="1" rev="0" advAuto="0" spid="478" grpId="21"/>
      <p:bldP build="whole" bldLvl="1" animBg="1" rev="0" advAuto="0" spid="460" grpId="4"/>
      <p:bldP build="whole" bldLvl="1" animBg="1" rev="0" advAuto="0" spid="480" grpId="19"/>
      <p:bldP build="whole" bldLvl="1" animBg="1" rev="0" advAuto="0" spid="469" grpId="13"/>
      <p:bldP build="whole" bldLvl="1" animBg="1" rev="0" advAuto="0" spid="472" grpId="16"/>
      <p:bldP build="whole" bldLvl="1" animBg="1" rev="0" advAuto="0" spid="474" grpId="18"/>
    </p:bldLst>
  </p:timing>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88" name="question_mark.tiff"/>
          <p:cNvPicPr/>
          <p:nvPr/>
        </p:nvPicPr>
        <p:blipFill>
          <a:blip r:embed="rId2">
            <a:extLst/>
          </a:blip>
          <a:stretch>
            <a:fillRect/>
          </a:stretch>
        </p:blipFill>
        <p:spPr>
          <a:xfrm>
            <a:off x="3599806" y="1778937"/>
            <a:ext cx="5816516" cy="8170063"/>
          </a:xfrm>
          <a:prstGeom prst="rect">
            <a:avLst/>
          </a:prstGeom>
          <a:ln w="12700">
            <a:miter lim="400000"/>
          </a:ln>
        </p:spPr>
      </p:pic>
      <p:sp>
        <p:nvSpPr>
          <p:cNvPr id="489" name="Shape 489"/>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Questions - Discussion</a:t>
            </a:r>
          </a:p>
        </p:txBody>
      </p:sp>
      <p:grpSp>
        <p:nvGrpSpPr>
          <p:cNvPr id="492" name="Group 492"/>
          <p:cNvGrpSpPr/>
          <p:nvPr/>
        </p:nvGrpSpPr>
        <p:grpSpPr>
          <a:xfrm>
            <a:off x="697980" y="215900"/>
            <a:ext cx="11646420" cy="1057143"/>
            <a:chOff x="0" y="0"/>
            <a:chExt cx="11646419" cy="1057142"/>
          </a:xfrm>
        </p:grpSpPr>
        <p:pic>
          <p:nvPicPr>
            <p:cNvPr id="490" name="droppedImage.png"/>
            <p:cNvPicPr/>
            <p:nvPr/>
          </p:nvPicPr>
          <p:blipFill>
            <a:blip r:embed="rId3">
              <a:extLst/>
            </a:blip>
            <a:stretch>
              <a:fillRect/>
            </a:stretch>
          </p:blipFill>
          <p:spPr>
            <a:xfrm>
              <a:off x="10871719" y="0"/>
              <a:ext cx="774701" cy="1057143"/>
            </a:xfrm>
            <a:prstGeom prst="rect">
              <a:avLst/>
            </a:prstGeom>
            <a:ln w="12700" cap="flat">
              <a:noFill/>
              <a:miter lim="400000"/>
            </a:ln>
            <a:effectLst/>
          </p:spPr>
        </p:pic>
        <p:sp>
          <p:nvSpPr>
            <p:cNvPr id="491" name="Shape 491"/>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Tree>
  </p:cSld>
  <p:clrMapOvr>
    <a:masterClrMapping/>
  </p:clrMapOvr>
  <p:transition spd="med" advClick="1">
    <p:wipe dir="l"/>
  </p:transition>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94" name="www.nctm.png"/>
          <p:cNvPicPr/>
          <p:nvPr/>
        </p:nvPicPr>
        <p:blipFill>
          <a:blip r:embed="rId2">
            <a:extLst/>
          </a:blip>
          <a:stretch>
            <a:fillRect/>
          </a:stretch>
        </p:blipFill>
        <p:spPr>
          <a:xfrm>
            <a:off x="7366000" y="8318500"/>
            <a:ext cx="5553206" cy="1447801"/>
          </a:xfrm>
          <a:prstGeom prst="rect">
            <a:avLst/>
          </a:prstGeom>
          <a:ln w="12700">
            <a:miter lim="400000"/>
          </a:ln>
        </p:spPr>
      </p:pic>
      <p:sp>
        <p:nvSpPr>
          <p:cNvPr id="495" name="Shape 495"/>
          <p:cNvSpPr/>
          <p:nvPr/>
        </p:nvSpPr>
        <p:spPr>
          <a:xfrm>
            <a:off x="1231900" y="1104900"/>
            <a:ext cx="6184900" cy="2921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lvl="0" defTabSz="584200">
              <a:lnSpc>
                <a:spcPct val="120000"/>
              </a:lnSpc>
              <a:defRPr sz="1800"/>
            </a:pPr>
            <a:r>
              <a:rPr sz="3900">
                <a:latin typeface="+mj-lt"/>
                <a:ea typeface="+mj-ea"/>
                <a:cs typeface="+mj-cs"/>
                <a:sym typeface="Gill Sans"/>
              </a:rPr>
              <a:t>Jason M. Molesky</a:t>
            </a:r>
            <a:endParaRPr sz="3900">
              <a:latin typeface="+mj-lt"/>
              <a:ea typeface="+mj-ea"/>
              <a:cs typeface="+mj-cs"/>
              <a:sym typeface="Gill Sans"/>
            </a:endParaRPr>
          </a:p>
          <a:p>
            <a:pPr lvl="0" defTabSz="584200">
              <a:lnSpc>
                <a:spcPct val="120000"/>
              </a:lnSpc>
              <a:defRPr sz="1800"/>
            </a:pPr>
            <a:r>
              <a:rPr spc="-104" sz="3500">
                <a:latin typeface="Gill Sans Light"/>
                <a:ea typeface="Gill Sans Light"/>
                <a:cs typeface="Gill Sans Light"/>
                <a:sym typeface="Gill Sans Light"/>
                <a:hlinkClick r:id="rId3" invalidUrl="" action="" tgtFrame="" tooltip="" history="1" highlightClick="0" endSnd="0"/>
              </a:rPr>
              <a:t>statsmonkey@mac.com</a:t>
            </a:r>
            <a:endParaRPr spc="-104" sz="3500">
              <a:latin typeface="Gill Sans Light"/>
              <a:ea typeface="Gill Sans Light"/>
              <a:cs typeface="Gill Sans Light"/>
              <a:sym typeface="Gill Sans Light"/>
            </a:endParaRPr>
          </a:p>
          <a:p>
            <a:pPr lvl="0" defTabSz="584200">
              <a:lnSpc>
                <a:spcPct val="120000"/>
              </a:lnSpc>
              <a:defRPr sz="1800"/>
            </a:pPr>
            <a:r>
              <a:rPr spc="-104" sz="3500">
                <a:latin typeface="Gill Sans Light"/>
                <a:ea typeface="Gill Sans Light"/>
                <a:cs typeface="Gill Sans Light"/>
                <a:sym typeface="Gill Sans Light"/>
              </a:rPr>
              <a:t>apstatsmonkey.com</a:t>
            </a:r>
            <a:endParaRPr spc="-104" sz="3500">
              <a:latin typeface="Gill Sans Light"/>
              <a:ea typeface="Gill Sans Light"/>
              <a:cs typeface="Gill Sans Light"/>
              <a:sym typeface="Gill Sans Light"/>
            </a:endParaRPr>
          </a:p>
          <a:p>
            <a:pPr lvl="0" defTabSz="584200">
              <a:lnSpc>
                <a:spcPct val="120000"/>
              </a:lnSpc>
              <a:defRPr sz="1800"/>
            </a:pPr>
            <a:r>
              <a:rPr spc="-104" sz="3500">
                <a:latin typeface="Gill Sans Light"/>
                <a:ea typeface="Gill Sans Light"/>
                <a:cs typeface="Gill Sans Light"/>
                <a:sym typeface="Gill Sans Light"/>
              </a:rPr>
              <a:t>@statsmonkey</a:t>
            </a:r>
          </a:p>
        </p:txBody>
      </p:sp>
      <p:sp>
        <p:nvSpPr>
          <p:cNvPr id="496" name="Shape 496"/>
          <p:cNvSpPr/>
          <p:nvPr/>
        </p:nvSpPr>
        <p:spPr>
          <a:xfrm>
            <a:off x="1231900" y="4902200"/>
            <a:ext cx="6184900" cy="31877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lvl="0" defTabSz="584200">
              <a:lnSpc>
                <a:spcPct val="120000"/>
              </a:lnSpc>
              <a:defRPr sz="1800"/>
            </a:pPr>
            <a:r>
              <a:rPr sz="3900">
                <a:latin typeface="+mj-lt"/>
                <a:ea typeface="+mj-ea"/>
                <a:cs typeface="+mj-cs"/>
                <a:sym typeface="Gill Sans"/>
              </a:rPr>
              <a:t>Doug Tyson</a:t>
            </a:r>
            <a:endParaRPr sz="3900">
              <a:latin typeface="+mj-lt"/>
              <a:ea typeface="+mj-ea"/>
              <a:cs typeface="+mj-cs"/>
              <a:sym typeface="Gill Sans"/>
            </a:endParaRPr>
          </a:p>
          <a:p>
            <a:pPr lvl="0" defTabSz="584200">
              <a:lnSpc>
                <a:spcPct val="120000"/>
              </a:lnSpc>
              <a:defRPr sz="1800"/>
            </a:pPr>
            <a:r>
              <a:rPr spc="-104" sz="3500">
                <a:latin typeface="Gill Sans Light"/>
                <a:ea typeface="Gill Sans Light"/>
                <a:cs typeface="Gill Sans Light"/>
                <a:sym typeface="Gill Sans Light"/>
              </a:rPr>
              <a:t>tyson.doug@gmail.com</a:t>
            </a:r>
            <a:endParaRPr spc="-104" sz="3500">
              <a:latin typeface="Gill Sans Light"/>
              <a:ea typeface="Gill Sans Light"/>
              <a:cs typeface="Gill Sans Light"/>
              <a:sym typeface="Gill Sans Light"/>
            </a:endParaRPr>
          </a:p>
          <a:p>
            <a:pPr lvl="0" defTabSz="584200">
              <a:lnSpc>
                <a:spcPct val="120000"/>
              </a:lnSpc>
              <a:defRPr sz="1800"/>
            </a:pPr>
            <a:r>
              <a:rPr spc="-104" sz="3500">
                <a:latin typeface="Gill Sans Light"/>
                <a:ea typeface="Gill Sans Light"/>
                <a:cs typeface="Gill Sans Light"/>
                <a:sym typeface="Gill Sans Light"/>
              </a:rPr>
              <a:t>@tyson_doug</a:t>
            </a:r>
          </a:p>
        </p:txBody>
      </p:sp>
      <p:pic>
        <p:nvPicPr>
          <p:cNvPr id="497" name="droppedImage.png"/>
          <p:cNvPicPr/>
          <p:nvPr/>
        </p:nvPicPr>
        <p:blipFill>
          <a:blip r:embed="rId4">
            <a:extLst/>
          </a:blip>
          <a:stretch>
            <a:fillRect/>
          </a:stretch>
        </p:blipFill>
        <p:spPr>
          <a:xfrm>
            <a:off x="6172405" y="2129388"/>
            <a:ext cx="4618045" cy="4661168"/>
          </a:xfrm>
          <a:prstGeom prst="rect">
            <a:avLst/>
          </a:prstGeom>
          <a:ln w="25400">
            <a:miter lim="400000"/>
          </a:ln>
          <a:effectLst>
            <a:reflection blurRad="0" stA="50000" stPos="0" endA="0" endPos="40000" dist="0" dir="5400000" fadeDir="5400000" sx="100000" sy="-100000" kx="0" ky="0" algn="bl" rotWithShape="0"/>
          </a:effectLst>
        </p:spPr>
      </p:pic>
      <p:pic>
        <p:nvPicPr>
          <p:cNvPr id="498" name="droppedImage.png"/>
          <p:cNvPicPr/>
          <p:nvPr/>
        </p:nvPicPr>
        <p:blipFill>
          <a:blip r:embed="rId5">
            <a:extLst/>
          </a:blip>
          <a:stretch>
            <a:fillRect/>
          </a:stretch>
        </p:blipFill>
        <p:spPr>
          <a:xfrm>
            <a:off x="508000" y="2013737"/>
            <a:ext cx="499740" cy="508001"/>
          </a:xfrm>
          <a:prstGeom prst="rect">
            <a:avLst/>
          </a:prstGeom>
          <a:ln w="12700">
            <a:miter lim="400000"/>
          </a:ln>
        </p:spPr>
      </p:pic>
      <p:pic>
        <p:nvPicPr>
          <p:cNvPr id="499" name="droppedImage.png"/>
          <p:cNvPicPr/>
          <p:nvPr/>
        </p:nvPicPr>
        <p:blipFill>
          <a:blip r:embed="rId6">
            <a:extLst/>
          </a:blip>
          <a:stretch>
            <a:fillRect/>
          </a:stretch>
        </p:blipFill>
        <p:spPr>
          <a:xfrm>
            <a:off x="398002" y="2602653"/>
            <a:ext cx="660575" cy="688404"/>
          </a:xfrm>
          <a:prstGeom prst="rect">
            <a:avLst/>
          </a:prstGeom>
          <a:ln w="12700">
            <a:miter lim="400000"/>
          </a:ln>
        </p:spPr>
      </p:pic>
      <p:pic>
        <p:nvPicPr>
          <p:cNvPr id="500" name="droppedImage.png"/>
          <p:cNvPicPr/>
          <p:nvPr/>
        </p:nvPicPr>
        <p:blipFill>
          <a:blip r:embed="rId7">
            <a:extLst/>
          </a:blip>
          <a:stretch>
            <a:fillRect/>
          </a:stretch>
        </p:blipFill>
        <p:spPr>
          <a:xfrm>
            <a:off x="495300" y="3263900"/>
            <a:ext cx="558801" cy="563457"/>
          </a:xfrm>
          <a:prstGeom prst="rect">
            <a:avLst/>
          </a:prstGeom>
          <a:ln w="12700">
            <a:miter lim="400000"/>
          </a:ln>
        </p:spPr>
      </p:pic>
      <p:pic>
        <p:nvPicPr>
          <p:cNvPr id="501" name="droppedImage.tiff"/>
          <p:cNvPicPr/>
          <p:nvPr/>
        </p:nvPicPr>
        <p:blipFill>
          <a:blip r:embed="rId5">
            <a:extLst/>
          </a:blip>
          <a:stretch>
            <a:fillRect/>
          </a:stretch>
        </p:blipFill>
        <p:spPr>
          <a:xfrm>
            <a:off x="508000" y="6311900"/>
            <a:ext cx="499740" cy="508000"/>
          </a:xfrm>
          <a:prstGeom prst="rect">
            <a:avLst/>
          </a:prstGeom>
          <a:ln w="12700">
            <a:miter lim="400000"/>
          </a:ln>
        </p:spPr>
      </p:pic>
      <p:pic>
        <p:nvPicPr>
          <p:cNvPr id="502" name="droppedImage.tiff"/>
          <p:cNvPicPr/>
          <p:nvPr/>
        </p:nvPicPr>
        <p:blipFill>
          <a:blip r:embed="rId7">
            <a:extLst/>
          </a:blip>
          <a:stretch>
            <a:fillRect/>
          </a:stretch>
        </p:blipFill>
        <p:spPr>
          <a:xfrm>
            <a:off x="495300" y="6908800"/>
            <a:ext cx="558801" cy="563457"/>
          </a:xfrm>
          <a:prstGeom prst="rect">
            <a:avLst/>
          </a:prstGeom>
          <a:ln w="12700">
            <a:miter lim="400000"/>
          </a:ln>
        </p:spPr>
      </p:pic>
    </p:spTree>
  </p:cSld>
  <p:clrMapOvr>
    <a:masterClrMapping/>
  </p:clrMapOvr>
  <p:transition spd="slow" advClick="1">
    <p:wipe dir="l"/>
  </p:transition>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62" name=""/>
          <p:cNvPicPr/>
          <p:nvPr/>
        </p:nvPicPr>
        <p:blipFill>
          <a:blip r:embed="rId2">
            <a:alphaModFix amt="54000"/>
            <a:extLst/>
          </a:blip>
          <a:stretch>
            <a:fillRect/>
          </a:stretch>
        </p:blipFill>
        <p:spPr>
          <a:xfrm flipH="1">
            <a:off x="5495883" y="2863850"/>
            <a:ext cx="8921349" cy="6946901"/>
          </a:xfrm>
          <a:prstGeom prst="rect">
            <a:avLst/>
          </a:prstGeom>
        </p:spPr>
      </p:pic>
      <p:sp>
        <p:nvSpPr>
          <p:cNvPr id="63" name="Shape 63"/>
          <p:cNvSpPr/>
          <p:nvPr>
            <p:ph type="title"/>
          </p:nvPr>
        </p:nvSpPr>
        <p:spPr>
          <a:xfrm>
            <a:off x="660400" y="254000"/>
            <a:ext cx="10528300" cy="1054100"/>
          </a:xfrm>
          <a:prstGeom prst="rect">
            <a:avLst/>
          </a:prstGeom>
        </p:spPr>
        <p:txBody>
          <a:bodyPr lIns="0" tIns="0" rIns="0" bIns="0"/>
          <a:lstStyle>
            <a:lvl1pPr algn="l">
              <a:defRPr sz="6000">
                <a:latin typeface="Gill Sans Light"/>
                <a:ea typeface="Gill Sans Light"/>
                <a:cs typeface="Gill Sans Light"/>
                <a:sym typeface="Gill Sans Light"/>
              </a:defRPr>
            </a:lvl1pPr>
          </a:lstStyle>
          <a:p>
            <a:pPr lvl="0">
              <a:defRPr sz="1800"/>
            </a:pPr>
            <a:r>
              <a:rPr sz="6000"/>
              <a:t>Learning Targets</a:t>
            </a:r>
          </a:p>
        </p:txBody>
      </p:sp>
      <p:sp>
        <p:nvSpPr>
          <p:cNvPr id="64" name="Shape 64"/>
          <p:cNvSpPr/>
          <p:nvPr/>
        </p:nvSpPr>
        <p:spPr>
          <a:xfrm>
            <a:off x="648822" y="1479550"/>
            <a:ext cx="11785601" cy="1651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defTabSz="584200">
              <a:lnSpc>
                <a:spcPct val="90000"/>
              </a:lnSpc>
              <a:defRPr sz="1800"/>
            </a:pPr>
            <a:r>
              <a:rPr sz="4000" u="sng">
                <a:latin typeface="+mj-lt"/>
                <a:ea typeface="+mj-ea"/>
                <a:cs typeface="+mj-cs"/>
                <a:sym typeface="Gill Sans"/>
              </a:rPr>
              <a:t>Session Goal</a:t>
            </a:r>
            <a:r>
              <a:rPr sz="4000">
                <a:latin typeface="+mj-lt"/>
                <a:ea typeface="+mj-ea"/>
                <a:cs typeface="+mj-cs"/>
                <a:sym typeface="Gill Sans"/>
              </a:rPr>
              <a:t>:</a:t>
            </a:r>
            <a:r>
              <a:rPr sz="4000">
                <a:latin typeface="Gill Sans Light"/>
                <a:ea typeface="Gill Sans Light"/>
                <a:cs typeface="Gill Sans Light"/>
                <a:sym typeface="Gill Sans Light"/>
              </a:rPr>
              <a:t> Explore structured questioning to develop conceptual understanding for AP and Common Core State Standards in Statistics.</a:t>
            </a:r>
          </a:p>
        </p:txBody>
      </p:sp>
      <p:sp>
        <p:nvSpPr>
          <p:cNvPr id="65" name="Shape 65"/>
          <p:cNvSpPr/>
          <p:nvPr/>
        </p:nvSpPr>
        <p:spPr>
          <a:xfrm>
            <a:off x="445622" y="6013449"/>
            <a:ext cx="9321801" cy="3022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marL="698500" indent="-698500" defTabSz="584200">
              <a:lnSpc>
                <a:spcPct val="90000"/>
              </a:lnSpc>
              <a:spcBef>
                <a:spcPts val="1800"/>
              </a:spcBef>
              <a:buSzPct val="100000"/>
              <a:buBlip>
                <a:blip r:embed="rId3"/>
              </a:buBlip>
              <a:defRPr sz="1800"/>
            </a:pPr>
            <a:r>
              <a:rPr sz="4000">
                <a:latin typeface="Gill Sans Light"/>
                <a:ea typeface="Gill Sans Light"/>
                <a:cs typeface="Gill Sans Light"/>
                <a:sym typeface="Gill Sans Light"/>
              </a:rPr>
              <a:t>I can apply structured questioning in discussions and assessment to develop understanding and communication skills.</a:t>
            </a:r>
            <a:endParaRPr sz="4000">
              <a:latin typeface="Gill Sans Light"/>
              <a:ea typeface="Gill Sans Light"/>
              <a:cs typeface="Gill Sans Light"/>
              <a:sym typeface="Gill Sans Light"/>
            </a:endParaRPr>
          </a:p>
          <a:p>
            <a:pPr lvl="0" marL="698500" indent="-698500" defTabSz="584200">
              <a:lnSpc>
                <a:spcPct val="90000"/>
              </a:lnSpc>
              <a:spcBef>
                <a:spcPts val="1800"/>
              </a:spcBef>
              <a:buSzPct val="100000"/>
              <a:buBlip>
                <a:blip r:embed="rId3"/>
              </a:buBlip>
              <a:defRPr sz="1800"/>
            </a:pPr>
            <a:r>
              <a:rPr sz="4000">
                <a:latin typeface="Gill Sans Light"/>
                <a:ea typeface="Gill Sans Light"/>
                <a:cs typeface="Gill Sans Light"/>
                <a:sym typeface="Gill Sans Light"/>
              </a:rPr>
              <a:t>I can apply questioning in activities to explore and illustrate statistical concepts.</a:t>
            </a:r>
          </a:p>
        </p:txBody>
      </p:sp>
      <p:grpSp>
        <p:nvGrpSpPr>
          <p:cNvPr id="68" name="Group 68"/>
          <p:cNvGrpSpPr/>
          <p:nvPr/>
        </p:nvGrpSpPr>
        <p:grpSpPr>
          <a:xfrm>
            <a:off x="697980" y="215900"/>
            <a:ext cx="11646420" cy="1057143"/>
            <a:chOff x="0" y="0"/>
            <a:chExt cx="11646419" cy="1057142"/>
          </a:xfrm>
        </p:grpSpPr>
        <p:pic>
          <p:nvPicPr>
            <p:cNvPr id="66" name="droppedImage.png"/>
            <p:cNvPicPr/>
            <p:nvPr/>
          </p:nvPicPr>
          <p:blipFill>
            <a:blip r:embed="rId4">
              <a:extLst/>
            </a:blip>
            <a:stretch>
              <a:fillRect/>
            </a:stretch>
          </p:blipFill>
          <p:spPr>
            <a:xfrm>
              <a:off x="10871719" y="0"/>
              <a:ext cx="774701" cy="1057143"/>
            </a:xfrm>
            <a:prstGeom prst="rect">
              <a:avLst/>
            </a:prstGeom>
            <a:ln w="12700" cap="flat">
              <a:noFill/>
              <a:miter lim="400000"/>
            </a:ln>
            <a:effectLst/>
          </p:spPr>
        </p:pic>
        <p:sp>
          <p:nvSpPr>
            <p:cNvPr id="67" name="Shape 67"/>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Tree>
  </p:cSld>
  <p:clrMapOvr>
    <a:masterClrMapping/>
  </p:clrMapOvr>
  <p:transition spd="slow" advClick="1">
    <p:push dir="l"/>
  </p:transition>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0" name="Shape 70"/>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Part 1</a:t>
            </a:r>
          </a:p>
        </p:txBody>
      </p:sp>
      <p:grpSp>
        <p:nvGrpSpPr>
          <p:cNvPr id="73" name="Group 73"/>
          <p:cNvGrpSpPr/>
          <p:nvPr/>
        </p:nvGrpSpPr>
        <p:grpSpPr>
          <a:xfrm>
            <a:off x="697980" y="215900"/>
            <a:ext cx="11646420" cy="1057143"/>
            <a:chOff x="0" y="0"/>
            <a:chExt cx="11646419" cy="1057142"/>
          </a:xfrm>
        </p:grpSpPr>
        <p:pic>
          <p:nvPicPr>
            <p:cNvPr id="71" name="droppedImage.png"/>
            <p:cNvPicPr/>
            <p:nvPr/>
          </p:nvPicPr>
          <p:blipFill>
            <a:blip r:embed="rId2">
              <a:extLst/>
            </a:blip>
            <a:stretch>
              <a:fillRect/>
            </a:stretch>
          </p:blipFill>
          <p:spPr>
            <a:xfrm>
              <a:off x="10871719" y="0"/>
              <a:ext cx="774701" cy="1057143"/>
            </a:xfrm>
            <a:prstGeom prst="rect">
              <a:avLst/>
            </a:prstGeom>
            <a:ln w="12700" cap="flat">
              <a:noFill/>
              <a:miter lim="400000"/>
            </a:ln>
            <a:effectLst/>
          </p:spPr>
        </p:pic>
        <p:sp>
          <p:nvSpPr>
            <p:cNvPr id="72" name="Shape 72"/>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pic>
        <p:nvPicPr>
          <p:cNvPr id="74" name="droppedImage.png"/>
          <p:cNvPicPr/>
          <p:nvPr/>
        </p:nvPicPr>
        <p:blipFill>
          <a:blip r:embed="rId3">
            <a:extLst/>
          </a:blip>
          <a:stretch>
            <a:fillRect/>
          </a:stretch>
        </p:blipFill>
        <p:spPr>
          <a:xfrm>
            <a:off x="182562" y="1302729"/>
            <a:ext cx="12619038" cy="8463758"/>
          </a:xfrm>
          <a:prstGeom prst="rect">
            <a:avLst/>
          </a:prstGeom>
          <a:ln w="12700">
            <a:miter lim="400000"/>
          </a:ln>
        </p:spPr>
      </p:pic>
      <p:sp>
        <p:nvSpPr>
          <p:cNvPr id="75" name="Shape 75"/>
          <p:cNvSpPr/>
          <p:nvPr/>
        </p:nvSpPr>
        <p:spPr>
          <a:xfrm>
            <a:off x="5448300" y="4965700"/>
            <a:ext cx="4762500" cy="29083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algn="ctr" defTabSz="584200">
              <a:defRPr sz="6000">
                <a:latin typeface="Gill Sans Light"/>
                <a:ea typeface="Gill Sans Light"/>
                <a:cs typeface="Gill Sans Light"/>
                <a:sym typeface="Gill Sans Light"/>
              </a:defRPr>
            </a:lvl1pPr>
          </a:lstStyle>
          <a:p>
            <a:pPr lvl="0">
              <a:defRPr sz="1800"/>
            </a:pPr>
            <a:r>
              <a:rPr sz="6000"/>
              <a:t>The Researchy Background Stuff</a:t>
            </a:r>
          </a:p>
        </p:txBody>
      </p:sp>
    </p:spTree>
  </p:cSld>
  <p:clrMapOvr>
    <a:masterClrMapping/>
  </p:clrMapOvr>
  <p:transition spd="med" advClick="1">
    <p:wipe dir="l"/>
  </p:transition>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 name="Shape 77"/>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Statistical Proficiency</a:t>
            </a:r>
          </a:p>
        </p:txBody>
      </p:sp>
      <p:pic>
        <p:nvPicPr>
          <p:cNvPr id="78" name="400_F_13205961_PPAjhTmBDYaIre9mv9kZSEkswdlTLmRb.png"/>
          <p:cNvPicPr/>
          <p:nvPr/>
        </p:nvPicPr>
        <p:blipFill>
          <a:blip r:embed="rId3">
            <a:extLst/>
          </a:blip>
          <a:stretch>
            <a:fillRect/>
          </a:stretch>
        </p:blipFill>
        <p:spPr>
          <a:xfrm rot="8995886">
            <a:off x="-1948226" y="4117885"/>
            <a:ext cx="16979901" cy="2679701"/>
          </a:xfrm>
          <a:prstGeom prst="rect">
            <a:avLst/>
          </a:prstGeom>
          <a:ln w="12700">
            <a:miter lim="400000"/>
          </a:ln>
        </p:spPr>
      </p:pic>
      <p:sp>
        <p:nvSpPr>
          <p:cNvPr id="79" name="Shape 79"/>
          <p:cNvSpPr/>
          <p:nvPr/>
        </p:nvSpPr>
        <p:spPr>
          <a:xfrm>
            <a:off x="6172200" y="9124950"/>
            <a:ext cx="6731000" cy="4318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lvl1pPr>
              <a:spcBef>
                <a:spcPts val="1600"/>
              </a:spcBef>
              <a:defRPr sz="1100">
                <a:latin typeface="+mn-lt"/>
                <a:ea typeface="+mn-ea"/>
                <a:cs typeface="+mn-cs"/>
                <a:sym typeface="Helvetica Neue Light"/>
              </a:defRPr>
            </a:lvl1pPr>
          </a:lstStyle>
          <a:p>
            <a:pPr lvl="0">
              <a:defRPr sz="1800"/>
            </a:pPr>
            <a:r>
              <a:rPr sz="1100"/>
              <a:t>National Research Council. (2001). Adding it up: Helping children learn mathematics. J Kilpatrick, J. Swafford, and B. Findell (Eds.). Mathematics Learning Study Committee. Washington, DC: National Academy Press.</a:t>
            </a:r>
          </a:p>
        </p:txBody>
      </p:sp>
      <p:grpSp>
        <p:nvGrpSpPr>
          <p:cNvPr id="86" name="Group 86"/>
          <p:cNvGrpSpPr/>
          <p:nvPr/>
        </p:nvGrpSpPr>
        <p:grpSpPr>
          <a:xfrm>
            <a:off x="5867400" y="1866900"/>
            <a:ext cx="4254500" cy="2628900"/>
            <a:chOff x="0" y="0"/>
            <a:chExt cx="4254499" cy="2628899"/>
          </a:xfrm>
        </p:grpSpPr>
        <p:sp>
          <p:nvSpPr>
            <p:cNvPr id="80" name="Shape 80"/>
            <p:cNvSpPr/>
            <p:nvPr/>
          </p:nvSpPr>
          <p:spPr>
            <a:xfrm>
              <a:off x="457200" y="0"/>
              <a:ext cx="3797300" cy="609600"/>
            </a:xfrm>
            <a:prstGeom prst="roundRect">
              <a:avLst>
                <a:gd name="adj" fmla="val 31250"/>
              </a:avLst>
            </a:prstGeom>
            <a:solidFill>
              <a:srgbClr val="3D97E5"/>
            </a:solidFill>
            <a:ln w="12700" cap="flat">
              <a:noFill/>
              <a:miter lim="400000"/>
            </a:ln>
            <a:effectLst>
              <a:reflection blurRad="0" stA="50000" stPos="0" endA="0" endPos="40000" dist="0" dir="5400000" fadeDir="5400000" sx="100000" sy="-100000" kx="0" ky="0" algn="bl" rotWithShape="0"/>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b="1" sz="2900">
                  <a:solidFill>
                    <a:srgbClr val="FFFFFF"/>
                  </a:solidFill>
                  <a:latin typeface="+mn-lt"/>
                  <a:ea typeface="+mn-ea"/>
                  <a:cs typeface="+mn-cs"/>
                  <a:sym typeface="Helvetica Neue Light"/>
                </a:defRPr>
              </a:lvl1pPr>
            </a:lstStyle>
            <a:p>
              <a:pPr lvl="0">
                <a:defRPr b="0" sz="1800">
                  <a:solidFill>
                    <a:srgbClr val="000000"/>
                  </a:solidFill>
                </a:defRPr>
              </a:pPr>
              <a:r>
                <a:rPr b="1" sz="2900">
                  <a:solidFill>
                    <a:srgbClr val="FFFFFF"/>
                  </a:solidFill>
                </a:rPr>
                <a:t>Procedural Fluency</a:t>
              </a:r>
            </a:p>
          </p:txBody>
        </p:sp>
        <p:sp>
          <p:nvSpPr>
            <p:cNvPr id="81" name="Shape 81"/>
            <p:cNvSpPr/>
            <p:nvPr/>
          </p:nvSpPr>
          <p:spPr>
            <a:xfrm flipH="1">
              <a:off x="101599" y="1353303"/>
              <a:ext cx="2" cy="1275597"/>
            </a:xfrm>
            <a:prstGeom prst="line">
              <a:avLst/>
            </a:prstGeom>
            <a:noFill/>
            <a:ln w="76200" cap="flat">
              <a:solidFill>
                <a:srgbClr val="3D97E5"/>
              </a:solidFill>
              <a:prstDash val="solid"/>
              <a:miter lim="400000"/>
            </a:ln>
            <a:effectLst/>
          </p:spPr>
          <p:txBody>
            <a:bodyPr wrap="square" lIns="0" tIns="0" rIns="0" bIns="0" numCol="1" anchor="ctr">
              <a:noAutofit/>
            </a:bodyPr>
            <a:lstStyle/>
            <a:p>
              <a:pPr lvl="0"/>
            </a:p>
          </p:txBody>
        </p:sp>
        <p:sp>
          <p:nvSpPr>
            <p:cNvPr id="82" name="Shape 82"/>
            <p:cNvSpPr/>
            <p:nvPr/>
          </p:nvSpPr>
          <p:spPr>
            <a:xfrm flipH="1">
              <a:off x="1244599" y="540503"/>
              <a:ext cx="1" cy="819713"/>
            </a:xfrm>
            <a:prstGeom prst="line">
              <a:avLst/>
            </a:prstGeom>
            <a:noFill/>
            <a:ln w="76200" cap="flat">
              <a:solidFill>
                <a:srgbClr val="3D97E5"/>
              </a:solidFill>
              <a:prstDash val="solid"/>
              <a:miter lim="400000"/>
            </a:ln>
            <a:effectLst/>
          </p:spPr>
          <p:txBody>
            <a:bodyPr wrap="square" lIns="0" tIns="0" rIns="0" bIns="0" numCol="1" anchor="ctr">
              <a:noAutofit/>
            </a:bodyPr>
            <a:lstStyle/>
            <a:p>
              <a:pPr lvl="0"/>
            </a:p>
          </p:txBody>
        </p:sp>
        <p:sp>
          <p:nvSpPr>
            <p:cNvPr id="83" name="Shape 83"/>
            <p:cNvSpPr/>
            <p:nvPr/>
          </p:nvSpPr>
          <p:spPr>
            <a:xfrm flipH="1">
              <a:off x="101600" y="1353112"/>
              <a:ext cx="1144109" cy="1"/>
            </a:xfrm>
            <a:prstGeom prst="line">
              <a:avLst/>
            </a:prstGeom>
            <a:noFill/>
            <a:ln w="76200" cap="flat">
              <a:solidFill>
                <a:srgbClr val="3D97E5"/>
              </a:solidFill>
              <a:prstDash val="solid"/>
              <a:miter lim="400000"/>
            </a:ln>
            <a:effectLst/>
          </p:spPr>
          <p:txBody>
            <a:bodyPr wrap="square" lIns="0" tIns="0" rIns="0" bIns="0" numCol="1" anchor="ctr">
              <a:noAutofit/>
            </a:bodyPr>
            <a:lstStyle/>
            <a:p>
              <a:pPr lvl="0"/>
            </a:p>
          </p:txBody>
        </p:sp>
        <p:sp>
          <p:nvSpPr>
            <p:cNvPr id="84" name="Shape 84"/>
            <p:cNvSpPr/>
            <p:nvPr/>
          </p:nvSpPr>
          <p:spPr>
            <a:xfrm>
              <a:off x="0" y="1257299"/>
              <a:ext cx="190500"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3D97E5"/>
              </a:solidFill>
              <a:prstDash val="solid"/>
              <a:miter lim="400000"/>
            </a:ln>
            <a:effectLst/>
          </p:spPr>
          <p:txBody>
            <a:bodyPr wrap="square" lIns="0" tIns="0" rIns="0" bIns="0" numCol="1" anchor="ctr">
              <a:noAutofit/>
            </a:bodyPr>
            <a:lstStyle/>
            <a:p>
              <a:pPr lvl="0" algn="ctr" defTabSz="584200">
                <a:defRPr sz="3600">
                  <a:latin typeface="+mn-lt"/>
                  <a:ea typeface="+mn-ea"/>
                  <a:cs typeface="+mn-cs"/>
                  <a:sym typeface="Helvetica Neue Light"/>
                </a:defRPr>
              </a:pPr>
            </a:p>
          </p:txBody>
        </p:sp>
        <p:sp>
          <p:nvSpPr>
            <p:cNvPr id="85" name="Shape 85"/>
            <p:cNvSpPr/>
            <p:nvPr/>
          </p:nvSpPr>
          <p:spPr>
            <a:xfrm>
              <a:off x="1143000" y="1257299"/>
              <a:ext cx="190500"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3D97E5"/>
              </a:solidFill>
              <a:prstDash val="solid"/>
              <a:miter lim="400000"/>
            </a:ln>
            <a:effectLst/>
          </p:spPr>
          <p:txBody>
            <a:bodyPr wrap="square" lIns="0" tIns="0" rIns="0" bIns="0" numCol="1" anchor="ctr">
              <a:noAutofit/>
            </a:bodyPr>
            <a:lstStyle/>
            <a:p>
              <a:pPr lvl="0" algn="ctr" defTabSz="584200">
                <a:defRPr sz="3600">
                  <a:latin typeface="+mn-lt"/>
                  <a:ea typeface="+mn-ea"/>
                  <a:cs typeface="+mn-cs"/>
                  <a:sym typeface="Helvetica Neue Light"/>
                </a:defRPr>
              </a:pPr>
            </a:p>
          </p:txBody>
        </p:sp>
      </p:grpSp>
      <p:grpSp>
        <p:nvGrpSpPr>
          <p:cNvPr id="93" name="Group 93"/>
          <p:cNvGrpSpPr/>
          <p:nvPr/>
        </p:nvGrpSpPr>
        <p:grpSpPr>
          <a:xfrm>
            <a:off x="977900" y="2514600"/>
            <a:ext cx="3987800" cy="3098800"/>
            <a:chOff x="0" y="0"/>
            <a:chExt cx="3987800" cy="3098800"/>
          </a:xfrm>
        </p:grpSpPr>
        <p:sp>
          <p:nvSpPr>
            <p:cNvPr id="87" name="Shape 87"/>
            <p:cNvSpPr/>
            <p:nvPr/>
          </p:nvSpPr>
          <p:spPr>
            <a:xfrm>
              <a:off x="0" y="0"/>
              <a:ext cx="3987800" cy="609600"/>
            </a:xfrm>
            <a:prstGeom prst="roundRect">
              <a:avLst>
                <a:gd name="adj" fmla="val 31250"/>
              </a:avLst>
            </a:prstGeom>
            <a:solidFill>
              <a:srgbClr val="B14EAF"/>
            </a:solidFill>
            <a:ln w="12700" cap="flat">
              <a:noFill/>
              <a:miter lim="400000"/>
            </a:ln>
            <a:effectLst>
              <a:reflection blurRad="0" stA="50000" stPos="0" endA="0" endPos="40000" dist="0" dir="5400000" fadeDir="5400000" sx="100000" sy="-100000" kx="0" ky="0" algn="bl" rotWithShape="0"/>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b="1" sz="2900">
                  <a:solidFill>
                    <a:srgbClr val="FFFFFF"/>
                  </a:solidFill>
                  <a:latin typeface="+mn-lt"/>
                  <a:ea typeface="+mn-ea"/>
                  <a:cs typeface="+mn-cs"/>
                  <a:sym typeface="Helvetica Neue Light"/>
                </a:defRPr>
              </a:lvl1pPr>
            </a:lstStyle>
            <a:p>
              <a:pPr lvl="0">
                <a:defRPr b="0" sz="1800">
                  <a:solidFill>
                    <a:srgbClr val="000000"/>
                  </a:solidFill>
                </a:defRPr>
              </a:pPr>
              <a:r>
                <a:rPr b="1" sz="2900">
                  <a:solidFill>
                    <a:srgbClr val="FFFFFF"/>
                  </a:solidFill>
                </a:rPr>
                <a:t>Adaptive Reasoning</a:t>
              </a:r>
            </a:p>
          </p:txBody>
        </p:sp>
        <p:sp>
          <p:nvSpPr>
            <p:cNvPr id="88" name="Shape 88"/>
            <p:cNvSpPr/>
            <p:nvPr/>
          </p:nvSpPr>
          <p:spPr>
            <a:xfrm flipH="1">
              <a:off x="3022599" y="1303919"/>
              <a:ext cx="1" cy="1794881"/>
            </a:xfrm>
            <a:prstGeom prst="line">
              <a:avLst/>
            </a:prstGeom>
            <a:noFill/>
            <a:ln w="76200" cap="flat">
              <a:solidFill>
                <a:srgbClr val="B14EAF"/>
              </a:solidFill>
              <a:prstDash val="solid"/>
              <a:miter lim="400000"/>
            </a:ln>
            <a:effectLst/>
          </p:spPr>
          <p:txBody>
            <a:bodyPr wrap="square" lIns="0" tIns="0" rIns="0" bIns="0" numCol="1" anchor="ctr">
              <a:noAutofit/>
            </a:bodyPr>
            <a:lstStyle/>
            <a:p>
              <a:pPr lvl="0"/>
            </a:p>
          </p:txBody>
        </p:sp>
        <p:sp>
          <p:nvSpPr>
            <p:cNvPr id="89" name="Shape 89"/>
            <p:cNvSpPr/>
            <p:nvPr/>
          </p:nvSpPr>
          <p:spPr>
            <a:xfrm flipH="1">
              <a:off x="520699" y="540503"/>
              <a:ext cx="2" cy="819713"/>
            </a:xfrm>
            <a:prstGeom prst="line">
              <a:avLst/>
            </a:prstGeom>
            <a:noFill/>
            <a:ln w="76200" cap="flat">
              <a:solidFill>
                <a:srgbClr val="B14EAF"/>
              </a:solidFill>
              <a:prstDash val="solid"/>
              <a:miter lim="400000"/>
            </a:ln>
            <a:effectLst/>
          </p:spPr>
          <p:txBody>
            <a:bodyPr wrap="square" lIns="0" tIns="0" rIns="0" bIns="0" numCol="1" anchor="ctr">
              <a:noAutofit/>
            </a:bodyPr>
            <a:lstStyle/>
            <a:p>
              <a:pPr lvl="0"/>
            </a:p>
          </p:txBody>
        </p:sp>
        <p:sp>
          <p:nvSpPr>
            <p:cNvPr id="90" name="Shape 90"/>
            <p:cNvSpPr/>
            <p:nvPr/>
          </p:nvSpPr>
          <p:spPr>
            <a:xfrm flipH="1">
              <a:off x="609600" y="1378512"/>
              <a:ext cx="2395890" cy="18"/>
            </a:xfrm>
            <a:prstGeom prst="line">
              <a:avLst/>
            </a:prstGeom>
            <a:noFill/>
            <a:ln w="76200" cap="flat">
              <a:solidFill>
                <a:srgbClr val="B14EAF"/>
              </a:solidFill>
              <a:prstDash val="solid"/>
              <a:miter lim="400000"/>
            </a:ln>
            <a:effectLst/>
          </p:spPr>
          <p:txBody>
            <a:bodyPr wrap="square" lIns="0" tIns="0" rIns="0" bIns="0" numCol="1" anchor="ctr">
              <a:noAutofit/>
            </a:bodyPr>
            <a:lstStyle/>
            <a:p>
              <a:pPr lvl="0"/>
            </a:p>
          </p:txBody>
        </p:sp>
        <p:sp>
          <p:nvSpPr>
            <p:cNvPr id="91" name="Shape 91"/>
            <p:cNvSpPr/>
            <p:nvPr/>
          </p:nvSpPr>
          <p:spPr>
            <a:xfrm>
              <a:off x="2921000" y="1308099"/>
              <a:ext cx="190500"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B14EAF"/>
              </a:solidFill>
              <a:prstDash val="solid"/>
              <a:miter lim="400000"/>
            </a:ln>
            <a:effectLst/>
          </p:spPr>
          <p:txBody>
            <a:bodyPr wrap="square" lIns="0" tIns="0" rIns="0" bIns="0" numCol="1" anchor="ctr">
              <a:noAutofit/>
            </a:bodyPr>
            <a:lstStyle/>
            <a:p>
              <a:pPr lvl="0" algn="ctr" defTabSz="584200">
                <a:defRPr sz="3600">
                  <a:latin typeface="+mn-lt"/>
                  <a:ea typeface="+mn-ea"/>
                  <a:cs typeface="+mn-cs"/>
                  <a:sym typeface="Helvetica Neue Light"/>
                </a:defRPr>
              </a:pPr>
            </a:p>
          </p:txBody>
        </p:sp>
        <p:sp>
          <p:nvSpPr>
            <p:cNvPr id="92" name="Shape 92"/>
            <p:cNvSpPr/>
            <p:nvPr/>
          </p:nvSpPr>
          <p:spPr>
            <a:xfrm>
              <a:off x="431800" y="1295399"/>
              <a:ext cx="190500"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B14EAF"/>
              </a:solidFill>
              <a:prstDash val="solid"/>
              <a:miter lim="400000"/>
            </a:ln>
            <a:effectLst/>
          </p:spPr>
          <p:txBody>
            <a:bodyPr wrap="square" lIns="0" tIns="0" rIns="0" bIns="0" numCol="1" anchor="ctr">
              <a:noAutofit/>
            </a:bodyPr>
            <a:lstStyle/>
            <a:p>
              <a:pPr lvl="0" algn="ctr" defTabSz="584200">
                <a:defRPr sz="3600">
                  <a:latin typeface="+mn-lt"/>
                  <a:ea typeface="+mn-ea"/>
                  <a:cs typeface="+mn-cs"/>
                  <a:sym typeface="Helvetica Neue Light"/>
                </a:defRPr>
              </a:pPr>
            </a:p>
          </p:txBody>
        </p:sp>
      </p:grpSp>
      <p:grpSp>
        <p:nvGrpSpPr>
          <p:cNvPr id="100" name="Group 100"/>
          <p:cNvGrpSpPr/>
          <p:nvPr/>
        </p:nvGrpSpPr>
        <p:grpSpPr>
          <a:xfrm>
            <a:off x="2133600" y="6928603"/>
            <a:ext cx="5753100" cy="1808997"/>
            <a:chOff x="0" y="0"/>
            <a:chExt cx="5753099" cy="1808996"/>
          </a:xfrm>
        </p:grpSpPr>
        <p:sp>
          <p:nvSpPr>
            <p:cNvPr id="94" name="Shape 94"/>
            <p:cNvSpPr/>
            <p:nvPr/>
          </p:nvSpPr>
          <p:spPr>
            <a:xfrm>
              <a:off x="1270000" y="1199396"/>
              <a:ext cx="4483100" cy="609601"/>
            </a:xfrm>
            <a:prstGeom prst="roundRect">
              <a:avLst>
                <a:gd name="adj" fmla="val 31250"/>
              </a:avLst>
            </a:prstGeom>
            <a:solidFill>
              <a:srgbClr val="29DA4C"/>
            </a:solidFill>
            <a:ln w="12700" cap="flat">
              <a:noFill/>
              <a:miter lim="400000"/>
            </a:ln>
            <a:effectLst>
              <a:reflection blurRad="0" stA="50000" stPos="0" endA="0" endPos="40000" dist="0" dir="5400000" fadeDir="5400000" sx="100000" sy="-100000" kx="0" ky="0" algn="bl" rotWithShape="0"/>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b="1" sz="2900">
                  <a:solidFill>
                    <a:srgbClr val="FFFFFF"/>
                  </a:solidFill>
                  <a:latin typeface="+mn-lt"/>
                  <a:ea typeface="+mn-ea"/>
                  <a:cs typeface="+mn-cs"/>
                  <a:sym typeface="Helvetica Neue Light"/>
                </a:defRPr>
              </a:lvl1pPr>
            </a:lstStyle>
            <a:p>
              <a:pPr lvl="0">
                <a:defRPr b="0" sz="1800">
                  <a:solidFill>
                    <a:srgbClr val="000000"/>
                  </a:solidFill>
                </a:defRPr>
              </a:pPr>
              <a:r>
                <a:rPr b="1" sz="2900">
                  <a:solidFill>
                    <a:srgbClr val="FFFFFF"/>
                  </a:solidFill>
                </a:rPr>
                <a:t>Productive Disposition</a:t>
              </a:r>
            </a:p>
          </p:txBody>
        </p:sp>
        <p:sp>
          <p:nvSpPr>
            <p:cNvPr id="95" name="Shape 95"/>
            <p:cNvSpPr/>
            <p:nvPr/>
          </p:nvSpPr>
          <p:spPr>
            <a:xfrm>
              <a:off x="2527300" y="814216"/>
              <a:ext cx="0" cy="413430"/>
            </a:xfrm>
            <a:prstGeom prst="line">
              <a:avLst/>
            </a:prstGeom>
            <a:noFill/>
            <a:ln w="76200" cap="flat">
              <a:solidFill>
                <a:srgbClr val="29DA4C"/>
              </a:solidFill>
              <a:prstDash val="solid"/>
              <a:miter lim="400000"/>
            </a:ln>
            <a:effectLst/>
          </p:spPr>
          <p:txBody>
            <a:bodyPr wrap="square" lIns="0" tIns="0" rIns="0" bIns="0" numCol="1" anchor="ctr">
              <a:noAutofit/>
            </a:bodyPr>
            <a:lstStyle/>
            <a:p>
              <a:pPr lvl="0"/>
            </a:p>
          </p:txBody>
        </p:sp>
        <p:sp>
          <p:nvSpPr>
            <p:cNvPr id="96" name="Shape 96"/>
            <p:cNvSpPr/>
            <p:nvPr/>
          </p:nvSpPr>
          <p:spPr>
            <a:xfrm flipH="1">
              <a:off x="101599" y="0"/>
              <a:ext cx="2" cy="819713"/>
            </a:xfrm>
            <a:prstGeom prst="line">
              <a:avLst/>
            </a:prstGeom>
            <a:noFill/>
            <a:ln w="76200" cap="flat">
              <a:solidFill>
                <a:srgbClr val="29DA4C"/>
              </a:solidFill>
              <a:prstDash val="solid"/>
              <a:miter lim="400000"/>
            </a:ln>
            <a:effectLst/>
          </p:spPr>
          <p:txBody>
            <a:bodyPr wrap="square" lIns="0" tIns="0" rIns="0" bIns="0" numCol="1" anchor="ctr">
              <a:noAutofit/>
            </a:bodyPr>
            <a:lstStyle/>
            <a:p>
              <a:pPr lvl="0"/>
            </a:p>
          </p:txBody>
        </p:sp>
        <p:sp>
          <p:nvSpPr>
            <p:cNvPr id="97" name="Shape 97"/>
            <p:cNvSpPr/>
            <p:nvPr/>
          </p:nvSpPr>
          <p:spPr>
            <a:xfrm flipH="1">
              <a:off x="114300" y="799909"/>
              <a:ext cx="2395890" cy="18"/>
            </a:xfrm>
            <a:prstGeom prst="line">
              <a:avLst/>
            </a:prstGeom>
            <a:noFill/>
            <a:ln w="76200" cap="flat">
              <a:solidFill>
                <a:srgbClr val="29DA4C"/>
              </a:solidFill>
              <a:prstDash val="solid"/>
              <a:miter lim="400000"/>
            </a:ln>
            <a:effectLst/>
          </p:spPr>
          <p:txBody>
            <a:bodyPr wrap="square" lIns="0" tIns="0" rIns="0" bIns="0" numCol="1" anchor="ctr">
              <a:noAutofit/>
            </a:bodyPr>
            <a:lstStyle/>
            <a:p>
              <a:pPr lvl="0"/>
            </a:p>
          </p:txBody>
        </p:sp>
        <p:sp>
          <p:nvSpPr>
            <p:cNvPr id="98" name="Shape 98"/>
            <p:cNvSpPr/>
            <p:nvPr/>
          </p:nvSpPr>
          <p:spPr>
            <a:xfrm>
              <a:off x="2425700" y="716796"/>
              <a:ext cx="190500"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29DA4C"/>
              </a:solidFill>
              <a:prstDash val="solid"/>
              <a:miter lim="400000"/>
            </a:ln>
            <a:effectLst/>
          </p:spPr>
          <p:txBody>
            <a:bodyPr wrap="square" lIns="0" tIns="0" rIns="0" bIns="0" numCol="1" anchor="ctr">
              <a:noAutofit/>
            </a:bodyPr>
            <a:lstStyle/>
            <a:p>
              <a:pPr lvl="0" algn="ctr" defTabSz="584200">
                <a:defRPr sz="3600">
                  <a:latin typeface="+mn-lt"/>
                  <a:ea typeface="+mn-ea"/>
                  <a:cs typeface="+mn-cs"/>
                  <a:sym typeface="Helvetica Neue Light"/>
                </a:defRPr>
              </a:pPr>
            </a:p>
          </p:txBody>
        </p:sp>
        <p:sp>
          <p:nvSpPr>
            <p:cNvPr id="99" name="Shape 99"/>
            <p:cNvSpPr/>
            <p:nvPr/>
          </p:nvSpPr>
          <p:spPr>
            <a:xfrm>
              <a:off x="0" y="704096"/>
              <a:ext cx="190500"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29DA4C"/>
              </a:solidFill>
              <a:prstDash val="solid"/>
              <a:miter lim="400000"/>
            </a:ln>
            <a:effectLst/>
          </p:spPr>
          <p:txBody>
            <a:bodyPr wrap="square" lIns="0" tIns="0" rIns="0" bIns="0" numCol="1" anchor="ctr">
              <a:noAutofit/>
            </a:bodyPr>
            <a:lstStyle/>
            <a:p>
              <a:pPr lvl="0" algn="ctr" defTabSz="584200">
                <a:defRPr sz="3600">
                  <a:latin typeface="+mn-lt"/>
                  <a:ea typeface="+mn-ea"/>
                  <a:cs typeface="+mn-cs"/>
                  <a:sym typeface="Helvetica Neue Light"/>
                </a:defRPr>
              </a:pPr>
            </a:p>
          </p:txBody>
        </p:sp>
      </p:grpSp>
      <p:grpSp>
        <p:nvGrpSpPr>
          <p:cNvPr id="107" name="Group 107"/>
          <p:cNvGrpSpPr/>
          <p:nvPr/>
        </p:nvGrpSpPr>
        <p:grpSpPr>
          <a:xfrm>
            <a:off x="5118100" y="5506203"/>
            <a:ext cx="5753100" cy="1808997"/>
            <a:chOff x="0" y="0"/>
            <a:chExt cx="5753099" cy="1808996"/>
          </a:xfrm>
        </p:grpSpPr>
        <p:sp>
          <p:nvSpPr>
            <p:cNvPr id="101" name="Shape 101"/>
            <p:cNvSpPr/>
            <p:nvPr/>
          </p:nvSpPr>
          <p:spPr>
            <a:xfrm>
              <a:off x="635000" y="1199396"/>
              <a:ext cx="5118100" cy="609601"/>
            </a:xfrm>
            <a:prstGeom prst="roundRect">
              <a:avLst>
                <a:gd name="adj" fmla="val 31250"/>
              </a:avLst>
            </a:prstGeom>
            <a:solidFill>
              <a:srgbClr val="FDB348"/>
            </a:solidFill>
            <a:ln w="12700" cap="flat">
              <a:noFill/>
              <a:miter lim="400000"/>
            </a:ln>
            <a:effectLst>
              <a:reflection blurRad="0" stA="50000" stPos="0" endA="0" endPos="40000" dist="0" dir="5400000" fadeDir="5400000" sx="100000" sy="-100000" kx="0" ky="0" algn="bl" rotWithShape="0"/>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b="1" sz="2900">
                  <a:solidFill>
                    <a:srgbClr val="FFFFFF"/>
                  </a:solidFill>
                  <a:latin typeface="+mn-lt"/>
                  <a:ea typeface="+mn-ea"/>
                  <a:cs typeface="+mn-cs"/>
                  <a:sym typeface="Helvetica Neue Light"/>
                </a:defRPr>
              </a:lvl1pPr>
            </a:lstStyle>
            <a:p>
              <a:pPr lvl="0">
                <a:defRPr b="0" sz="1800">
                  <a:solidFill>
                    <a:srgbClr val="000000"/>
                  </a:solidFill>
                </a:defRPr>
              </a:pPr>
              <a:r>
                <a:rPr b="1" sz="2900">
                  <a:solidFill>
                    <a:srgbClr val="FFFFFF"/>
                  </a:solidFill>
                </a:rPr>
                <a:t>Conceptual Understanding</a:t>
              </a:r>
            </a:p>
          </p:txBody>
        </p:sp>
        <p:sp>
          <p:nvSpPr>
            <p:cNvPr id="102" name="Shape 102"/>
            <p:cNvSpPr/>
            <p:nvPr/>
          </p:nvSpPr>
          <p:spPr>
            <a:xfrm>
              <a:off x="2527300" y="814216"/>
              <a:ext cx="0" cy="413430"/>
            </a:xfrm>
            <a:prstGeom prst="line">
              <a:avLst/>
            </a:prstGeom>
            <a:noFill/>
            <a:ln w="76200" cap="flat">
              <a:solidFill>
                <a:srgbClr val="FDB348"/>
              </a:solidFill>
              <a:prstDash val="solid"/>
              <a:miter lim="400000"/>
            </a:ln>
            <a:effectLst/>
          </p:spPr>
          <p:txBody>
            <a:bodyPr wrap="square" lIns="0" tIns="0" rIns="0" bIns="0" numCol="1" anchor="ctr">
              <a:noAutofit/>
            </a:bodyPr>
            <a:lstStyle/>
            <a:p>
              <a:pPr lvl="0"/>
            </a:p>
          </p:txBody>
        </p:sp>
        <p:sp>
          <p:nvSpPr>
            <p:cNvPr id="103" name="Shape 103"/>
            <p:cNvSpPr/>
            <p:nvPr/>
          </p:nvSpPr>
          <p:spPr>
            <a:xfrm flipH="1">
              <a:off x="101599" y="0"/>
              <a:ext cx="2" cy="819713"/>
            </a:xfrm>
            <a:prstGeom prst="line">
              <a:avLst/>
            </a:prstGeom>
            <a:noFill/>
            <a:ln w="76200" cap="flat">
              <a:solidFill>
                <a:srgbClr val="FDB348"/>
              </a:solidFill>
              <a:prstDash val="solid"/>
              <a:miter lim="400000"/>
            </a:ln>
            <a:effectLst/>
          </p:spPr>
          <p:txBody>
            <a:bodyPr wrap="square" lIns="0" tIns="0" rIns="0" bIns="0" numCol="1" anchor="ctr">
              <a:noAutofit/>
            </a:bodyPr>
            <a:lstStyle/>
            <a:p>
              <a:pPr lvl="0"/>
            </a:p>
          </p:txBody>
        </p:sp>
        <p:sp>
          <p:nvSpPr>
            <p:cNvPr id="104" name="Shape 104"/>
            <p:cNvSpPr/>
            <p:nvPr/>
          </p:nvSpPr>
          <p:spPr>
            <a:xfrm flipH="1">
              <a:off x="114300" y="799909"/>
              <a:ext cx="2395890" cy="18"/>
            </a:xfrm>
            <a:prstGeom prst="line">
              <a:avLst/>
            </a:prstGeom>
            <a:noFill/>
            <a:ln w="76200" cap="flat">
              <a:solidFill>
                <a:srgbClr val="FDB348"/>
              </a:solidFill>
              <a:prstDash val="solid"/>
              <a:miter lim="400000"/>
            </a:ln>
            <a:effectLst/>
          </p:spPr>
          <p:txBody>
            <a:bodyPr wrap="square" lIns="0" tIns="0" rIns="0" bIns="0" numCol="1" anchor="ctr">
              <a:noAutofit/>
            </a:bodyPr>
            <a:lstStyle/>
            <a:p>
              <a:pPr lvl="0"/>
            </a:p>
          </p:txBody>
        </p:sp>
        <p:sp>
          <p:nvSpPr>
            <p:cNvPr id="105" name="Shape 105"/>
            <p:cNvSpPr/>
            <p:nvPr/>
          </p:nvSpPr>
          <p:spPr>
            <a:xfrm>
              <a:off x="2425700" y="716796"/>
              <a:ext cx="190500"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FDB348"/>
              </a:solidFill>
              <a:prstDash val="solid"/>
              <a:miter lim="400000"/>
            </a:ln>
            <a:effectLst/>
          </p:spPr>
          <p:txBody>
            <a:bodyPr wrap="square" lIns="0" tIns="0" rIns="0" bIns="0" numCol="1" anchor="ctr">
              <a:noAutofit/>
            </a:bodyPr>
            <a:lstStyle/>
            <a:p>
              <a:pPr lvl="0" algn="ctr" defTabSz="584200">
                <a:defRPr sz="3600">
                  <a:latin typeface="+mn-lt"/>
                  <a:ea typeface="+mn-ea"/>
                  <a:cs typeface="+mn-cs"/>
                  <a:sym typeface="Helvetica Neue Light"/>
                </a:defRPr>
              </a:pPr>
            </a:p>
          </p:txBody>
        </p:sp>
        <p:sp>
          <p:nvSpPr>
            <p:cNvPr id="106" name="Shape 106"/>
            <p:cNvSpPr/>
            <p:nvPr/>
          </p:nvSpPr>
          <p:spPr>
            <a:xfrm>
              <a:off x="0" y="704096"/>
              <a:ext cx="190500"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FDB348"/>
              </a:solidFill>
              <a:prstDash val="solid"/>
              <a:miter lim="400000"/>
            </a:ln>
            <a:effectLst/>
          </p:spPr>
          <p:txBody>
            <a:bodyPr wrap="square" lIns="0" tIns="0" rIns="0" bIns="0" numCol="1" anchor="ctr">
              <a:noAutofit/>
            </a:bodyPr>
            <a:lstStyle/>
            <a:p>
              <a:pPr lvl="0" algn="ctr" defTabSz="584200">
                <a:defRPr sz="3600">
                  <a:latin typeface="+mn-lt"/>
                  <a:ea typeface="+mn-ea"/>
                  <a:cs typeface="+mn-cs"/>
                  <a:sym typeface="Helvetica Neue Light"/>
                </a:defRPr>
              </a:pPr>
            </a:p>
          </p:txBody>
        </p:sp>
      </p:grpSp>
      <p:grpSp>
        <p:nvGrpSpPr>
          <p:cNvPr id="114" name="Group 114"/>
          <p:cNvGrpSpPr/>
          <p:nvPr/>
        </p:nvGrpSpPr>
        <p:grpSpPr>
          <a:xfrm>
            <a:off x="8051800" y="2955501"/>
            <a:ext cx="4483100" cy="2518199"/>
            <a:chOff x="0" y="0"/>
            <a:chExt cx="4483100" cy="2518198"/>
          </a:xfrm>
        </p:grpSpPr>
        <p:sp>
          <p:nvSpPr>
            <p:cNvPr id="108" name="Shape 108"/>
            <p:cNvSpPr/>
            <p:nvPr/>
          </p:nvSpPr>
          <p:spPr>
            <a:xfrm>
              <a:off x="0" y="1908598"/>
              <a:ext cx="4483100" cy="609601"/>
            </a:xfrm>
            <a:prstGeom prst="roundRect">
              <a:avLst>
                <a:gd name="adj" fmla="val 31250"/>
              </a:avLst>
            </a:prstGeom>
            <a:solidFill>
              <a:srgbClr val="EB3F45"/>
            </a:solidFill>
            <a:ln w="12700" cap="flat">
              <a:noFill/>
              <a:miter lim="400000"/>
            </a:ln>
            <a:effectLst>
              <a:reflection blurRad="0" stA="50000" stPos="0" endA="0" endPos="40000" dist="0" dir="5400000" fadeDir="5400000" sx="100000" sy="-100000" kx="0" ky="0" algn="bl" rotWithShape="0"/>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defTabSz="584200">
                <a:defRPr b="1" sz="2900">
                  <a:solidFill>
                    <a:srgbClr val="FFFFFF"/>
                  </a:solidFill>
                  <a:latin typeface="+mn-lt"/>
                  <a:ea typeface="+mn-ea"/>
                  <a:cs typeface="+mn-cs"/>
                  <a:sym typeface="Helvetica Neue Light"/>
                </a:defRPr>
              </a:lvl1pPr>
            </a:lstStyle>
            <a:p>
              <a:pPr lvl="0">
                <a:defRPr b="0" sz="1800">
                  <a:solidFill>
                    <a:srgbClr val="000000"/>
                  </a:solidFill>
                </a:defRPr>
              </a:pPr>
              <a:r>
                <a:rPr b="1" sz="2900">
                  <a:solidFill>
                    <a:srgbClr val="FFFFFF"/>
                  </a:solidFill>
                </a:rPr>
                <a:t>Strategic Competence</a:t>
              </a:r>
            </a:p>
          </p:txBody>
        </p:sp>
        <p:sp>
          <p:nvSpPr>
            <p:cNvPr id="109" name="Shape 109"/>
            <p:cNvSpPr/>
            <p:nvPr/>
          </p:nvSpPr>
          <p:spPr>
            <a:xfrm>
              <a:off x="4152900" y="1332917"/>
              <a:ext cx="0" cy="620393"/>
            </a:xfrm>
            <a:prstGeom prst="line">
              <a:avLst/>
            </a:prstGeom>
            <a:noFill/>
            <a:ln w="76200" cap="flat">
              <a:solidFill>
                <a:srgbClr val="EB3F45"/>
              </a:solidFill>
              <a:prstDash val="solid"/>
              <a:miter lim="400000"/>
            </a:ln>
            <a:effectLst/>
          </p:spPr>
          <p:txBody>
            <a:bodyPr wrap="square" lIns="0" tIns="0" rIns="0" bIns="0" numCol="1" anchor="ctr">
              <a:noAutofit/>
            </a:bodyPr>
            <a:lstStyle/>
            <a:p>
              <a:pPr lvl="0"/>
            </a:p>
          </p:txBody>
        </p:sp>
        <p:sp>
          <p:nvSpPr>
            <p:cNvPr id="110" name="Shape 110"/>
            <p:cNvSpPr/>
            <p:nvPr/>
          </p:nvSpPr>
          <p:spPr>
            <a:xfrm flipH="1">
              <a:off x="1752599" y="0"/>
              <a:ext cx="1" cy="1376515"/>
            </a:xfrm>
            <a:prstGeom prst="line">
              <a:avLst/>
            </a:prstGeom>
            <a:noFill/>
            <a:ln w="76200" cap="flat">
              <a:solidFill>
                <a:srgbClr val="EB3F45"/>
              </a:solidFill>
              <a:prstDash val="solid"/>
              <a:miter lim="400000"/>
            </a:ln>
            <a:effectLst/>
          </p:spPr>
          <p:txBody>
            <a:bodyPr wrap="square" lIns="0" tIns="0" rIns="0" bIns="0" numCol="1" anchor="ctr">
              <a:noAutofit/>
            </a:bodyPr>
            <a:lstStyle/>
            <a:p>
              <a:pPr lvl="0"/>
            </a:p>
          </p:txBody>
        </p:sp>
        <p:sp>
          <p:nvSpPr>
            <p:cNvPr id="111" name="Shape 111"/>
            <p:cNvSpPr/>
            <p:nvPr/>
          </p:nvSpPr>
          <p:spPr>
            <a:xfrm flipH="1">
              <a:off x="1727200" y="1344010"/>
              <a:ext cx="2395890" cy="18"/>
            </a:xfrm>
            <a:prstGeom prst="line">
              <a:avLst/>
            </a:prstGeom>
            <a:noFill/>
            <a:ln w="76200" cap="flat">
              <a:solidFill>
                <a:srgbClr val="EB3F45"/>
              </a:solidFill>
              <a:prstDash val="solid"/>
              <a:miter lim="400000"/>
            </a:ln>
            <a:effectLst/>
          </p:spPr>
          <p:txBody>
            <a:bodyPr wrap="square" lIns="0" tIns="0" rIns="0" bIns="0" numCol="1" anchor="ctr">
              <a:noAutofit/>
            </a:bodyPr>
            <a:lstStyle/>
            <a:p>
              <a:pPr lvl="0"/>
            </a:p>
          </p:txBody>
        </p:sp>
        <p:sp>
          <p:nvSpPr>
            <p:cNvPr id="112" name="Shape 112"/>
            <p:cNvSpPr/>
            <p:nvPr/>
          </p:nvSpPr>
          <p:spPr>
            <a:xfrm>
              <a:off x="4051300" y="1235498"/>
              <a:ext cx="190500"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EB3F45"/>
              </a:solidFill>
              <a:prstDash val="solid"/>
              <a:miter lim="400000"/>
            </a:ln>
            <a:effectLst/>
          </p:spPr>
          <p:txBody>
            <a:bodyPr wrap="square" lIns="0" tIns="0" rIns="0" bIns="0" numCol="1" anchor="ctr">
              <a:noAutofit/>
            </a:bodyPr>
            <a:lstStyle/>
            <a:p>
              <a:pPr lvl="0" algn="ctr" defTabSz="584200">
                <a:defRPr sz="3600">
                  <a:latin typeface="+mn-lt"/>
                  <a:ea typeface="+mn-ea"/>
                  <a:cs typeface="+mn-cs"/>
                  <a:sym typeface="Helvetica Neue Light"/>
                </a:defRPr>
              </a:pPr>
            </a:p>
          </p:txBody>
        </p:sp>
        <p:sp>
          <p:nvSpPr>
            <p:cNvPr id="113" name="Shape 113"/>
            <p:cNvSpPr/>
            <p:nvPr/>
          </p:nvSpPr>
          <p:spPr>
            <a:xfrm>
              <a:off x="1651000" y="1260898"/>
              <a:ext cx="190500"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EB3F45"/>
              </a:solidFill>
              <a:prstDash val="solid"/>
              <a:miter lim="400000"/>
            </a:ln>
            <a:effectLst/>
          </p:spPr>
          <p:txBody>
            <a:bodyPr wrap="square" lIns="0" tIns="0" rIns="0" bIns="0" numCol="1" anchor="ctr">
              <a:noAutofit/>
            </a:bodyPr>
            <a:lstStyle/>
            <a:p>
              <a:pPr lvl="0" algn="ctr" defTabSz="584200">
                <a:defRPr sz="3600">
                  <a:latin typeface="+mn-lt"/>
                  <a:ea typeface="+mn-ea"/>
                  <a:cs typeface="+mn-cs"/>
                  <a:sym typeface="Helvetica Neue Light"/>
                </a:defRPr>
              </a:pPr>
            </a:p>
          </p:txBody>
        </p:sp>
      </p:grpSp>
      <p:grpSp>
        <p:nvGrpSpPr>
          <p:cNvPr id="117" name="Group 117"/>
          <p:cNvGrpSpPr/>
          <p:nvPr/>
        </p:nvGrpSpPr>
        <p:grpSpPr>
          <a:xfrm>
            <a:off x="697980" y="215900"/>
            <a:ext cx="11646420" cy="1057143"/>
            <a:chOff x="0" y="0"/>
            <a:chExt cx="11646419" cy="1057142"/>
          </a:xfrm>
        </p:grpSpPr>
        <p:pic>
          <p:nvPicPr>
            <p:cNvPr id="115" name="droppedImage.png"/>
            <p:cNvPicPr/>
            <p:nvPr/>
          </p:nvPicPr>
          <p:blipFill>
            <a:blip r:embed="rId4">
              <a:extLst/>
            </a:blip>
            <a:stretch>
              <a:fillRect/>
            </a:stretch>
          </p:blipFill>
          <p:spPr>
            <a:xfrm>
              <a:off x="10871719" y="0"/>
              <a:ext cx="774701" cy="1057143"/>
            </a:xfrm>
            <a:prstGeom prst="rect">
              <a:avLst/>
            </a:prstGeom>
            <a:ln w="12700" cap="flat">
              <a:noFill/>
              <a:miter lim="400000"/>
            </a:ln>
            <a:effectLst/>
          </p:spPr>
        </p:pic>
        <p:sp>
          <p:nvSpPr>
            <p:cNvPr id="116" name="Shape 116"/>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Tree>
  </p:cSld>
  <p:clrMapOvr>
    <a:masterClrMapping/>
  </p:clrMapOvr>
  <p:transition spd="slow" advClick="1">
    <p:push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10" grpId="1" fill="hold">
                                  <p:stCondLst>
                                    <p:cond delay="0"/>
                                  </p:stCondLst>
                                  <p:iterate type="el" backwards="0">
                                    <p:tmAbs val="0"/>
                                  </p:iterate>
                                  <p:childTnLst>
                                    <p:set>
                                      <p:cBhvr>
                                        <p:cTn id="6" fill="hold"/>
                                        <p:tgtEl>
                                          <p:spTgt spid="78"/>
                                        </p:tgtEl>
                                        <p:attrNameLst>
                                          <p:attrName>style.visibility</p:attrName>
                                        </p:attrNameLst>
                                      </p:cBhvr>
                                      <p:to>
                                        <p:strVal val="visible"/>
                                      </p:to>
                                    </p:set>
                                    <p:animEffect filter="fade" transition="in">
                                      <p:cBhvr>
                                        <p:cTn id="7" dur="2000"/>
                                        <p:tgtEl>
                                          <p:spTgt spid="78"/>
                                        </p:tgtEl>
                                      </p:cBhvr>
                                    </p:animEffect>
                                  </p:childTnLst>
                                </p:cTn>
                              </p:par>
                            </p:childTnLst>
                          </p:cTn>
                        </p:par>
                      </p:childTnLst>
                    </p:cTn>
                  </p:par>
                  <p:par>
                    <p:cTn id="8" fill="hold">
                      <p:stCondLst>
                        <p:cond delay="indefinite"/>
                      </p:stCondLst>
                      <p:childTnLst>
                        <p:par>
                          <p:cTn id="9" fill="hold">
                            <p:stCondLst>
                              <p:cond delay="0"/>
                            </p:stCondLst>
                            <p:childTnLst>
                              <p:par>
                                <p:cTn id="10" nodeType="clickEffect" presetClass="entr" presetSubtype="32" presetID="23" grpId="2" fill="hold">
                                  <p:stCondLst>
                                    <p:cond delay="0"/>
                                  </p:stCondLst>
                                  <p:iterate type="el" backwards="0">
                                    <p:tmAbs val="0"/>
                                  </p:iterate>
                                  <p:childTnLst>
                                    <p:set>
                                      <p:cBhvr>
                                        <p:cTn id="11" fill="hold"/>
                                        <p:tgtEl>
                                          <p:spTgt spid="107"/>
                                        </p:tgtEl>
                                        <p:attrNameLst>
                                          <p:attrName>style.visibility</p:attrName>
                                        </p:attrNameLst>
                                      </p:cBhvr>
                                      <p:to>
                                        <p:strVal val="visible"/>
                                      </p:to>
                                    </p:set>
                                    <p:anim calcmode="lin" valueType="num">
                                      <p:cBhvr>
                                        <p:cTn id="12" dur="1000" fill="hold"/>
                                        <p:tgtEl>
                                          <p:spTgt spid="107"/>
                                        </p:tgtEl>
                                        <p:attrNameLst>
                                          <p:attrName>ppt_w</p:attrName>
                                        </p:attrNameLst>
                                      </p:cBhvr>
                                      <p:tavLst>
                                        <p:tav tm="0">
                                          <p:val>
                                            <p:fltVal val="0"/>
                                          </p:val>
                                        </p:tav>
                                        <p:tav tm="100000">
                                          <p:val>
                                            <p:strVal val="#ppt_w"/>
                                          </p:val>
                                        </p:tav>
                                      </p:tavLst>
                                    </p:anim>
                                    <p:anim calcmode="lin" valueType="num">
                                      <p:cBhvr>
                                        <p:cTn id="13" dur="1000" fill="hold"/>
                                        <p:tgtEl>
                                          <p:spTgt spid="107"/>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nodeType="clickEffect" presetClass="entr" presetSubtype="32" presetID="23" grpId="3" fill="hold">
                                  <p:stCondLst>
                                    <p:cond delay="0"/>
                                  </p:stCondLst>
                                  <p:iterate type="el" backwards="0">
                                    <p:tmAbs val="0"/>
                                  </p:iterate>
                                  <p:childTnLst>
                                    <p:set>
                                      <p:cBhvr>
                                        <p:cTn id="17" fill="hold"/>
                                        <p:tgtEl>
                                          <p:spTgt spid="86"/>
                                        </p:tgtEl>
                                        <p:attrNameLst>
                                          <p:attrName>style.visibility</p:attrName>
                                        </p:attrNameLst>
                                      </p:cBhvr>
                                      <p:to>
                                        <p:strVal val="visible"/>
                                      </p:to>
                                    </p:set>
                                    <p:anim calcmode="lin" valueType="num">
                                      <p:cBhvr>
                                        <p:cTn id="18" dur="1000" fill="hold"/>
                                        <p:tgtEl>
                                          <p:spTgt spid="86"/>
                                        </p:tgtEl>
                                        <p:attrNameLst>
                                          <p:attrName>ppt_w</p:attrName>
                                        </p:attrNameLst>
                                      </p:cBhvr>
                                      <p:tavLst>
                                        <p:tav tm="0">
                                          <p:val>
                                            <p:fltVal val="0"/>
                                          </p:val>
                                        </p:tav>
                                        <p:tav tm="100000">
                                          <p:val>
                                            <p:strVal val="#ppt_w"/>
                                          </p:val>
                                        </p:tav>
                                      </p:tavLst>
                                    </p:anim>
                                    <p:anim calcmode="lin" valueType="num">
                                      <p:cBhvr>
                                        <p:cTn id="19" dur="1000" fill="hold"/>
                                        <p:tgtEl>
                                          <p:spTgt spid="86"/>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nodeType="clickEffect" presetClass="entr" presetSubtype="32" presetID="23" grpId="4" fill="hold">
                                  <p:stCondLst>
                                    <p:cond delay="0"/>
                                  </p:stCondLst>
                                  <p:iterate type="el" backwards="0">
                                    <p:tmAbs val="0"/>
                                  </p:iterate>
                                  <p:childTnLst>
                                    <p:set>
                                      <p:cBhvr>
                                        <p:cTn id="23" fill="hold"/>
                                        <p:tgtEl>
                                          <p:spTgt spid="114"/>
                                        </p:tgtEl>
                                        <p:attrNameLst>
                                          <p:attrName>style.visibility</p:attrName>
                                        </p:attrNameLst>
                                      </p:cBhvr>
                                      <p:to>
                                        <p:strVal val="visible"/>
                                      </p:to>
                                    </p:set>
                                    <p:anim calcmode="lin" valueType="num">
                                      <p:cBhvr>
                                        <p:cTn id="24" dur="1000" fill="hold"/>
                                        <p:tgtEl>
                                          <p:spTgt spid="114"/>
                                        </p:tgtEl>
                                        <p:attrNameLst>
                                          <p:attrName>ppt_w</p:attrName>
                                        </p:attrNameLst>
                                      </p:cBhvr>
                                      <p:tavLst>
                                        <p:tav tm="0">
                                          <p:val>
                                            <p:fltVal val="0"/>
                                          </p:val>
                                        </p:tav>
                                        <p:tav tm="100000">
                                          <p:val>
                                            <p:strVal val="#ppt_w"/>
                                          </p:val>
                                        </p:tav>
                                      </p:tavLst>
                                    </p:anim>
                                    <p:anim calcmode="lin" valueType="num">
                                      <p:cBhvr>
                                        <p:cTn id="25" dur="1000" fill="hold"/>
                                        <p:tgtEl>
                                          <p:spTgt spid="114"/>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nodeType="clickEffect" presetClass="entr" presetSubtype="32" presetID="23" grpId="5" fill="hold">
                                  <p:stCondLst>
                                    <p:cond delay="0"/>
                                  </p:stCondLst>
                                  <p:iterate type="el" backwards="0">
                                    <p:tmAbs val="0"/>
                                  </p:iterate>
                                  <p:childTnLst>
                                    <p:set>
                                      <p:cBhvr>
                                        <p:cTn id="29" fill="hold"/>
                                        <p:tgtEl>
                                          <p:spTgt spid="93"/>
                                        </p:tgtEl>
                                        <p:attrNameLst>
                                          <p:attrName>style.visibility</p:attrName>
                                        </p:attrNameLst>
                                      </p:cBhvr>
                                      <p:to>
                                        <p:strVal val="visible"/>
                                      </p:to>
                                    </p:set>
                                    <p:anim calcmode="lin" valueType="num">
                                      <p:cBhvr>
                                        <p:cTn id="30" dur="1000" fill="hold"/>
                                        <p:tgtEl>
                                          <p:spTgt spid="93"/>
                                        </p:tgtEl>
                                        <p:attrNameLst>
                                          <p:attrName>ppt_w</p:attrName>
                                        </p:attrNameLst>
                                      </p:cBhvr>
                                      <p:tavLst>
                                        <p:tav tm="0">
                                          <p:val>
                                            <p:fltVal val="0"/>
                                          </p:val>
                                        </p:tav>
                                        <p:tav tm="100000">
                                          <p:val>
                                            <p:strVal val="#ppt_w"/>
                                          </p:val>
                                        </p:tav>
                                      </p:tavLst>
                                    </p:anim>
                                    <p:anim calcmode="lin" valueType="num">
                                      <p:cBhvr>
                                        <p:cTn id="31" dur="1000" fill="hold"/>
                                        <p:tgtEl>
                                          <p:spTgt spid="93"/>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nodeType="clickEffect" presetClass="entr" presetSubtype="32" presetID="23" grpId="6" fill="hold">
                                  <p:stCondLst>
                                    <p:cond delay="0"/>
                                  </p:stCondLst>
                                  <p:iterate type="el" backwards="0">
                                    <p:tmAbs val="0"/>
                                  </p:iterate>
                                  <p:childTnLst>
                                    <p:set>
                                      <p:cBhvr>
                                        <p:cTn id="35" fill="hold"/>
                                        <p:tgtEl>
                                          <p:spTgt spid="100"/>
                                        </p:tgtEl>
                                        <p:attrNameLst>
                                          <p:attrName>style.visibility</p:attrName>
                                        </p:attrNameLst>
                                      </p:cBhvr>
                                      <p:to>
                                        <p:strVal val="visible"/>
                                      </p:to>
                                    </p:set>
                                    <p:anim calcmode="lin" valueType="num">
                                      <p:cBhvr>
                                        <p:cTn id="36" dur="1000" fill="hold"/>
                                        <p:tgtEl>
                                          <p:spTgt spid="100"/>
                                        </p:tgtEl>
                                        <p:attrNameLst>
                                          <p:attrName>ppt_w</p:attrName>
                                        </p:attrNameLst>
                                      </p:cBhvr>
                                      <p:tavLst>
                                        <p:tav tm="0">
                                          <p:val>
                                            <p:fltVal val="0"/>
                                          </p:val>
                                        </p:tav>
                                        <p:tav tm="100000">
                                          <p:val>
                                            <p:strVal val="#ppt_w"/>
                                          </p:val>
                                        </p:tav>
                                      </p:tavLst>
                                    </p:anim>
                                    <p:anim calcmode="lin" valueType="num">
                                      <p:cBhvr>
                                        <p:cTn id="37" dur="1000" fill="hold"/>
                                        <p:tgtEl>
                                          <p:spTgt spid="10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3" grpId="5"/>
      <p:bldP build="whole" bldLvl="1" animBg="1" rev="0" advAuto="0" spid="100" grpId="6"/>
      <p:bldP build="whole" bldLvl="1" animBg="1" rev="0" advAuto="0" spid="78" grpId="1"/>
      <p:bldP build="whole" bldLvl="1" animBg="1" rev="0" advAuto="0" spid="114" grpId="4"/>
      <p:bldP build="whole" bldLvl="1" animBg="1" rev="0" advAuto="0" spid="107" grpId="2"/>
      <p:bldP build="whole" bldLvl="1" animBg="1" rev="0" advAuto="0" spid="86" grpId="3"/>
    </p:bldLst>
  </p:timing>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21" name="img_213_11566_1?1299727431.tiff"/>
          <p:cNvPicPr/>
          <p:nvPr/>
        </p:nvPicPr>
        <p:blipFill>
          <a:blip r:embed="rId3">
            <a:extLst/>
          </a:blip>
          <a:stretch>
            <a:fillRect/>
          </a:stretch>
        </p:blipFill>
        <p:spPr>
          <a:xfrm rot="1144078">
            <a:off x="11091280" y="3268219"/>
            <a:ext cx="876458" cy="6781698"/>
          </a:xfrm>
          <a:prstGeom prst="rect">
            <a:avLst/>
          </a:prstGeom>
          <a:ln w="12700">
            <a:miter lim="400000"/>
          </a:ln>
          <a:effectLst>
            <a:outerShdw sx="100000" sy="100000" kx="0" ky="0" algn="b" rotWithShape="0" blurRad="88900" dist="25400" dir="2700000">
              <a:srgbClr val="000000">
                <a:alpha val="79310"/>
              </a:srgbClr>
            </a:outerShdw>
          </a:effectLst>
        </p:spPr>
      </p:pic>
      <p:sp>
        <p:nvSpPr>
          <p:cNvPr id="122" name="Shape 122"/>
          <p:cNvSpPr/>
          <p:nvPr/>
        </p:nvSpPr>
        <p:spPr>
          <a:xfrm>
            <a:off x="1055222" y="2679700"/>
            <a:ext cx="9537701" cy="5295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defTabSz="584200">
              <a:lnSpc>
                <a:spcPct val="90000"/>
              </a:lnSpc>
              <a:spcBef>
                <a:spcPts val="1800"/>
              </a:spcBef>
              <a:defRPr sz="1800"/>
            </a:pPr>
            <a:r>
              <a:rPr sz="4400">
                <a:latin typeface="Futura"/>
                <a:ea typeface="Futura"/>
                <a:cs typeface="Futura"/>
                <a:sym typeface="Futura"/>
              </a:rPr>
              <a:t>“</a:t>
            </a:r>
            <a:r>
              <a:rPr sz="4600">
                <a:latin typeface="Futura"/>
                <a:ea typeface="Futura"/>
                <a:cs typeface="Futura"/>
                <a:sym typeface="Futura"/>
              </a:rPr>
              <a:t>Reasoning and Sense Making are the foundations for the processes of mathematics</a:t>
            </a:r>
            <a:r>
              <a:rPr sz="4400">
                <a:latin typeface="Futura"/>
                <a:ea typeface="Futura"/>
                <a:cs typeface="Futura"/>
                <a:sym typeface="Futura"/>
              </a:rPr>
              <a:t>...</a:t>
            </a:r>
            <a:endParaRPr sz="4400">
              <a:latin typeface="Futura"/>
              <a:ea typeface="Futura"/>
              <a:cs typeface="Futura"/>
              <a:sym typeface="Futura"/>
            </a:endParaRPr>
          </a:p>
          <a:p>
            <a:pPr lvl="2" indent="685800" defTabSz="584200">
              <a:lnSpc>
                <a:spcPct val="90000"/>
              </a:lnSpc>
              <a:spcBef>
                <a:spcPts val="1800"/>
              </a:spcBef>
              <a:defRPr sz="1800"/>
            </a:pPr>
            <a:r>
              <a:rPr sz="4400">
                <a:latin typeface="Futura"/>
                <a:ea typeface="Futura"/>
                <a:cs typeface="Futura"/>
                <a:sym typeface="Futura"/>
              </a:rPr>
              <a:t>...</a:t>
            </a:r>
            <a:r>
              <a:rPr sz="4600">
                <a:latin typeface="Futura"/>
                <a:ea typeface="Futura"/>
                <a:cs typeface="Futura"/>
                <a:sym typeface="Futura"/>
              </a:rPr>
              <a:t>teachers must </a:t>
            </a:r>
            <a:r>
              <a:rPr sz="4600">
                <a:latin typeface="Futura"/>
                <a:ea typeface="Futura"/>
                <a:cs typeface="Futura"/>
                <a:sym typeface="Futura"/>
              </a:rPr>
              <a:t>judiciously select tasks</a:t>
            </a:r>
            <a:r>
              <a:rPr sz="4600">
                <a:latin typeface="Futura"/>
                <a:ea typeface="Futura"/>
                <a:cs typeface="Futura"/>
                <a:sym typeface="Futura"/>
              </a:rPr>
              <a:t> that require students to figure things out for themselves and </a:t>
            </a:r>
            <a:r>
              <a:rPr sz="4600">
                <a:latin typeface="Futura"/>
                <a:ea typeface="Futura"/>
                <a:cs typeface="Futura"/>
                <a:sym typeface="Futura"/>
              </a:rPr>
              <a:t>ask probing questions</a:t>
            </a:r>
            <a:r>
              <a:rPr sz="4400">
                <a:latin typeface="Futura"/>
                <a:ea typeface="Futura"/>
                <a:cs typeface="Futura"/>
                <a:sym typeface="Futura"/>
              </a:rPr>
              <a:t>.”</a:t>
            </a:r>
          </a:p>
        </p:txBody>
      </p:sp>
      <p:pic>
        <p:nvPicPr>
          <p:cNvPr id="123" name=""/>
          <p:cNvPicPr/>
          <p:nvPr/>
        </p:nvPicPr>
        <p:blipFill>
          <a:blip r:embed="rId4">
            <a:extLst/>
          </a:blip>
          <a:stretch>
            <a:fillRect/>
          </a:stretch>
        </p:blipFill>
        <p:spPr>
          <a:xfrm rot="21360000">
            <a:off x="781896" y="1496876"/>
            <a:ext cx="9867901" cy="7435851"/>
          </a:xfrm>
          <a:prstGeom prst="rect">
            <a:avLst/>
          </a:prstGeom>
          <a:effectLst>
            <a:outerShdw sx="100000" sy="100000" kx="0" ky="0" algn="b" rotWithShape="0" blurRad="127000" dist="76200" dir="2700000">
              <a:srgbClr val="000000">
                <a:alpha val="75000"/>
              </a:srgbClr>
            </a:outerShdw>
            <a:reflection blurRad="0" stA="26427" stPos="0" endA="0" endPos="40000" dist="0" dir="5400000" fadeDir="5400000" sx="100000" sy="-100000" kx="0" ky="0" algn="bl" rotWithShape="0"/>
          </a:effectLst>
        </p:spPr>
      </p:pic>
      <p:sp>
        <p:nvSpPr>
          <p:cNvPr id="124" name="Shape 124"/>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Reasoning and Sense Making</a:t>
            </a:r>
          </a:p>
        </p:txBody>
      </p:sp>
      <p:grpSp>
        <p:nvGrpSpPr>
          <p:cNvPr id="127" name="Group 127"/>
          <p:cNvGrpSpPr/>
          <p:nvPr/>
        </p:nvGrpSpPr>
        <p:grpSpPr>
          <a:xfrm>
            <a:off x="697980" y="215900"/>
            <a:ext cx="11646420" cy="1057143"/>
            <a:chOff x="0" y="0"/>
            <a:chExt cx="11646419" cy="1057142"/>
          </a:xfrm>
        </p:grpSpPr>
        <p:pic>
          <p:nvPicPr>
            <p:cNvPr id="125" name="droppedImage.png"/>
            <p:cNvPicPr/>
            <p:nvPr/>
          </p:nvPicPr>
          <p:blipFill>
            <a:blip r:embed="rId5">
              <a:extLst/>
            </a:blip>
            <a:stretch>
              <a:fillRect/>
            </a:stretch>
          </p:blipFill>
          <p:spPr>
            <a:xfrm>
              <a:off x="10871719" y="0"/>
              <a:ext cx="774701" cy="1057143"/>
            </a:xfrm>
            <a:prstGeom prst="rect">
              <a:avLst/>
            </a:prstGeom>
            <a:ln w="12700" cap="flat">
              <a:noFill/>
              <a:miter lim="400000"/>
            </a:ln>
            <a:effectLst/>
          </p:spPr>
        </p:pic>
        <p:sp>
          <p:nvSpPr>
            <p:cNvPr id="126" name="Shape 126"/>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Tree>
  </p:cSld>
  <p:clrMapOvr>
    <a:masterClrMapping/>
  </p:clrMapOvr>
  <p:transition spd="slow" advClick="1">
    <p:push dir="l"/>
  </p:transition>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0" presetID="9" grpId="1" fill="hold">
                                  <p:stCondLst>
                                    <p:cond delay="0"/>
                                  </p:stCondLst>
                                  <p:iterate type="el" backwards="0">
                                    <p:tmAbs val="0"/>
                                  </p:iterate>
                                  <p:childTnLst>
                                    <p:set>
                                      <p:cBhvr>
                                        <p:cTn id="6" fill="hold"/>
                                        <p:tgtEl>
                                          <p:spTgt spid="122"/>
                                        </p:tgtEl>
                                        <p:attrNameLst>
                                          <p:attrName>style.visibility</p:attrName>
                                        </p:attrNameLst>
                                      </p:cBhvr>
                                      <p:to>
                                        <p:strVal val="visible"/>
                                      </p:to>
                                    </p:set>
                                    <p:animEffect filter="dissolve" transition="in">
                                      <p:cBhvr>
                                        <p:cTn id="7" dur="10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nodeType="clickEffect" presetClass="entr" presetSubtype="16" presetID="23" grpId="2" fill="hold">
                                  <p:stCondLst>
                                    <p:cond delay="0"/>
                                  </p:stCondLst>
                                  <p:iterate type="el" backwards="0">
                                    <p:tmAbs val="0"/>
                                  </p:iterate>
                                  <p:childTnLst>
                                    <p:set>
                                      <p:cBhvr>
                                        <p:cTn id="11" fill="hold"/>
                                        <p:tgtEl>
                                          <p:spTgt spid="123"/>
                                        </p:tgtEl>
                                        <p:attrNameLst>
                                          <p:attrName>style.visibility</p:attrName>
                                        </p:attrNameLst>
                                      </p:cBhvr>
                                      <p:to>
                                        <p:strVal val="visible"/>
                                      </p:to>
                                    </p:set>
                                    <p:anim calcmode="lin" valueType="num">
                                      <p:cBhvr>
                                        <p:cTn id="12" dur="1000" fill="hold"/>
                                        <p:tgtEl>
                                          <p:spTgt spid="123"/>
                                        </p:tgtEl>
                                        <p:attrNameLst>
                                          <p:attrName>ppt_w</p:attrName>
                                        </p:attrNameLst>
                                      </p:cBhvr>
                                      <p:tavLst>
                                        <p:tav tm="0">
                                          <p:val>
                                            <p:fltVal val="0"/>
                                          </p:val>
                                        </p:tav>
                                        <p:tav tm="100000">
                                          <p:val>
                                            <p:strVal val="#ppt_w"/>
                                          </p:val>
                                        </p:tav>
                                      </p:tavLst>
                                    </p:anim>
                                    <p:anim calcmode="lin" valueType="num">
                                      <p:cBhvr>
                                        <p:cTn id="13" dur="1000" fill="hold"/>
                                        <p:tgtEl>
                                          <p:spTgt spid="1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3" grpId="2"/>
      <p:bldP build="whole" bldLvl="1" animBg="1" rev="0" advAuto="0" spid="122" grpId="1"/>
    </p:bldLst>
  </p:timing>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Shape 131"/>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Free-Response Questions</a:t>
            </a:r>
          </a:p>
        </p:txBody>
      </p:sp>
      <p:grpSp>
        <p:nvGrpSpPr>
          <p:cNvPr id="134" name="Group 134"/>
          <p:cNvGrpSpPr/>
          <p:nvPr/>
        </p:nvGrpSpPr>
        <p:grpSpPr>
          <a:xfrm>
            <a:off x="697980" y="215900"/>
            <a:ext cx="11646420" cy="1057143"/>
            <a:chOff x="0" y="0"/>
            <a:chExt cx="11646419" cy="1057142"/>
          </a:xfrm>
        </p:grpSpPr>
        <p:pic>
          <p:nvPicPr>
            <p:cNvPr id="132" name="droppedImage.png"/>
            <p:cNvPicPr/>
            <p:nvPr/>
          </p:nvPicPr>
          <p:blipFill>
            <a:blip r:embed="rId3">
              <a:extLst/>
            </a:blip>
            <a:stretch>
              <a:fillRect/>
            </a:stretch>
          </p:blipFill>
          <p:spPr>
            <a:xfrm>
              <a:off x="10871719" y="0"/>
              <a:ext cx="774701" cy="1057143"/>
            </a:xfrm>
            <a:prstGeom prst="rect">
              <a:avLst/>
            </a:prstGeom>
            <a:ln w="12700" cap="flat">
              <a:noFill/>
              <a:miter lim="400000"/>
            </a:ln>
            <a:effectLst/>
          </p:spPr>
        </p:pic>
        <p:sp>
          <p:nvSpPr>
            <p:cNvPr id="133" name="Shape 133"/>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
        <p:nvSpPr>
          <p:cNvPr id="135" name="Shape 135"/>
          <p:cNvSpPr/>
          <p:nvPr/>
        </p:nvSpPr>
        <p:spPr>
          <a:xfrm>
            <a:off x="636122" y="1473200"/>
            <a:ext cx="12026901" cy="4330701"/>
          </a:xfrm>
          <a:prstGeom prst="rect">
            <a:avLst/>
          </a:prstGeom>
          <a:ln w="12700">
            <a:miter lim="400000"/>
          </a:ln>
          <a:extLst>
            <a:ext uri="{C572A759-6A51-4108-AA02-DFA0A04FC94B}">
              <ma14:wrappingTextBoxFlag xmlns:ma14="http://schemas.microsoft.com/office/mac/drawingml/2011/main" val="1"/>
            </a:ext>
          </a:extLst>
        </p:spPr>
        <p:txBody>
          <a:bodyPr lIns="25400" tIns="25400" rIns="25400" bIns="25400" anchor="b">
            <a:spAutoFit/>
          </a:bodyPr>
          <a:lstStyle/>
          <a:p>
            <a:pPr lvl="0" defTabSz="584200">
              <a:lnSpc>
                <a:spcPct val="80000"/>
              </a:lnSpc>
              <a:spcBef>
                <a:spcPts val="2400"/>
              </a:spcBef>
              <a:defRPr sz="1800"/>
            </a:pPr>
            <a:r>
              <a:rPr spc="-171" sz="4300">
                <a:latin typeface="Futura"/>
                <a:ea typeface="Futura"/>
                <a:cs typeface="Futura"/>
                <a:sym typeface="Futura"/>
              </a:rPr>
              <a:t>“Statistics </a:t>
            </a:r>
            <a:r>
              <a:rPr spc="-171" sz="4300">
                <a:latin typeface="Futura"/>
                <a:ea typeface="Futura"/>
                <a:cs typeface="Futura"/>
                <a:sym typeface="Futura"/>
              </a:rPr>
              <a:t>is a discipline in which clear and complete communication is an essential </a:t>
            </a:r>
            <a:r>
              <a:rPr spc="-171" sz="4300">
                <a:latin typeface="Futura"/>
                <a:ea typeface="Futura"/>
                <a:cs typeface="Futura"/>
                <a:sym typeface="Futura"/>
              </a:rPr>
              <a:t>skill.</a:t>
            </a:r>
            <a:endParaRPr spc="-171" sz="4300">
              <a:latin typeface="Futura"/>
              <a:ea typeface="Futura"/>
              <a:cs typeface="Futura"/>
              <a:sym typeface="Futura"/>
            </a:endParaRPr>
          </a:p>
          <a:p>
            <a:pPr lvl="1" indent="342900" defTabSz="584200">
              <a:lnSpc>
                <a:spcPct val="80000"/>
              </a:lnSpc>
              <a:spcBef>
                <a:spcPts val="2800"/>
              </a:spcBef>
              <a:defRPr sz="1800"/>
            </a:pPr>
            <a:r>
              <a:rPr spc="-171" sz="4300">
                <a:latin typeface="Futura"/>
                <a:ea typeface="Futura"/>
                <a:cs typeface="Futura"/>
                <a:sym typeface="Futura"/>
              </a:rPr>
              <a:t>...free-response questions require students to use their analytical, organizational, and communication skills to formulate cogent answers.”</a:t>
            </a:r>
            <a:endParaRPr spc="-171" sz="4300">
              <a:latin typeface="Futura"/>
              <a:ea typeface="Futura"/>
              <a:cs typeface="Futura"/>
              <a:sym typeface="Futura"/>
            </a:endParaRPr>
          </a:p>
          <a:p>
            <a:pPr lvl="1" indent="342900" defTabSz="584200">
              <a:lnSpc>
                <a:spcPct val="80000"/>
              </a:lnSpc>
              <a:defRPr sz="1800"/>
            </a:pPr>
            <a:r>
              <a:rPr spc="-171" sz="4300">
                <a:latin typeface="Futura"/>
                <a:ea typeface="Futura"/>
                <a:cs typeface="Futura"/>
                <a:sym typeface="Futura"/>
              </a:rPr>
              <a:t>Students must...</a:t>
            </a:r>
          </a:p>
        </p:txBody>
      </p:sp>
      <p:pic>
        <p:nvPicPr>
          <p:cNvPr id="136" name=""/>
          <p:cNvPicPr/>
          <p:nvPr/>
        </p:nvPicPr>
        <p:blipFill>
          <a:blip r:embed="rId4">
            <a:extLst/>
          </a:blip>
          <a:stretch>
            <a:fillRect/>
          </a:stretch>
        </p:blipFill>
        <p:spPr>
          <a:xfrm>
            <a:off x="-11578" y="6400799"/>
            <a:ext cx="6540501" cy="3162301"/>
          </a:xfrm>
          <a:prstGeom prst="rect">
            <a:avLst/>
          </a:prstGeom>
          <a:effectLst>
            <a:outerShdw sx="100000" sy="100000" kx="0" ky="0" algn="b" rotWithShape="0" blurRad="76200" dist="50800" dir="5400000">
              <a:srgbClr val="000000">
                <a:alpha val="50000"/>
              </a:srgbClr>
            </a:outerShdw>
          </a:effectLst>
        </p:spPr>
      </p:pic>
      <p:pic>
        <p:nvPicPr>
          <p:cNvPr id="137" name=""/>
          <p:cNvPicPr/>
          <p:nvPr/>
        </p:nvPicPr>
        <p:blipFill>
          <a:blip r:embed="rId5">
            <a:extLst/>
          </a:blip>
          <a:stretch>
            <a:fillRect/>
          </a:stretch>
        </p:blipFill>
        <p:spPr>
          <a:xfrm>
            <a:off x="6452722" y="6426200"/>
            <a:ext cx="6540501" cy="3111500"/>
          </a:xfrm>
          <a:prstGeom prst="rect">
            <a:avLst/>
          </a:prstGeom>
          <a:effectLst>
            <a:outerShdw sx="100000" sy="100000" kx="0" ky="0" algn="b" rotWithShape="0" blurRad="76200" dist="50800" dir="5400000">
              <a:srgbClr val="000000">
                <a:alpha val="50000"/>
              </a:srgbClr>
            </a:outerShdw>
          </a:effectLst>
        </p:spPr>
      </p:pic>
      <p:sp>
        <p:nvSpPr>
          <p:cNvPr id="138" name="Shape 138"/>
          <p:cNvSpPr/>
          <p:nvPr/>
        </p:nvSpPr>
        <p:spPr>
          <a:xfrm rot="20651219">
            <a:off x="-126324" y="6924755"/>
            <a:ext cx="7200901" cy="21082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lvl1pPr algn="ctr" defTabSz="584200">
              <a:defRPr b="1" sz="6400">
                <a:solidFill>
                  <a:srgbClr val="941100"/>
                </a:solidFill>
                <a:effectLst>
                  <a:outerShdw sx="100000" sy="100000" kx="0" ky="0" algn="b" rotWithShape="0" blurRad="0" dist="49328" dir="2700000">
                    <a:srgbClr val="000000"/>
                  </a:outerShdw>
                </a:effectLst>
                <a:latin typeface="American Typewriter"/>
                <a:ea typeface="American Typewriter"/>
                <a:cs typeface="American Typewriter"/>
                <a:sym typeface="American Typewriter"/>
              </a:defRPr>
            </a:lvl1pPr>
          </a:lstStyle>
          <a:p>
            <a:pPr lvl="0">
              <a:defRPr b="0" sz="1800">
                <a:solidFill>
                  <a:srgbClr val="000000"/>
                </a:solidFill>
                <a:effectLst/>
              </a:defRPr>
            </a:pPr>
            <a:r>
              <a:rPr b="1" sz="6400">
                <a:solidFill>
                  <a:srgbClr val="941100"/>
                </a:solidFill>
                <a:effectLst>
                  <a:outerShdw sx="100000" sy="100000" kx="0" ky="0" algn="b" rotWithShape="0" blurRad="0" dist="49328" dir="2700000">
                    <a:srgbClr val="000000"/>
                  </a:outerShdw>
                </a:effectLst>
              </a:rPr>
              <a:t>Conceptual Understanding</a:t>
            </a:r>
          </a:p>
        </p:txBody>
      </p:sp>
      <p:sp>
        <p:nvSpPr>
          <p:cNvPr id="139" name="Shape 139"/>
          <p:cNvSpPr/>
          <p:nvPr/>
        </p:nvSpPr>
        <p:spPr>
          <a:xfrm rot="20651219">
            <a:off x="5874283" y="6617669"/>
            <a:ext cx="7340601" cy="21082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lvl1pPr algn="ctr" defTabSz="584200">
              <a:defRPr b="1" sz="6400">
                <a:solidFill>
                  <a:srgbClr val="941100"/>
                </a:solidFill>
                <a:effectLst>
                  <a:outerShdw sx="100000" sy="100000" kx="0" ky="0" algn="b" rotWithShape="0" blurRad="0" dist="49328" dir="2700000">
                    <a:srgbClr val="000000"/>
                  </a:outerShdw>
                </a:effectLst>
                <a:latin typeface="American Typewriter"/>
                <a:ea typeface="American Typewriter"/>
                <a:cs typeface="American Typewriter"/>
                <a:sym typeface="American Typewriter"/>
              </a:defRPr>
            </a:lvl1pPr>
          </a:lstStyle>
          <a:p>
            <a:pPr lvl="0">
              <a:defRPr b="0" sz="1800">
                <a:solidFill>
                  <a:srgbClr val="000000"/>
                </a:solidFill>
                <a:effectLst/>
              </a:defRPr>
            </a:pPr>
            <a:r>
              <a:rPr b="1" sz="6400">
                <a:solidFill>
                  <a:srgbClr val="941100"/>
                </a:solidFill>
                <a:effectLst>
                  <a:outerShdw sx="100000" sy="100000" kx="0" ky="0" algn="b" rotWithShape="0" blurRad="0" dist="49328" dir="2700000">
                    <a:srgbClr val="000000"/>
                  </a:outerShdw>
                </a:effectLst>
              </a:rPr>
              <a:t>Clear Communication</a:t>
            </a:r>
          </a:p>
        </p:txBody>
      </p:sp>
    </p:spTree>
  </p:cSld>
  <p:clrMapOvr>
    <a:masterClrMapping/>
  </p:clrMapOvr>
  <p:transition spd="med" advClick="1">
    <p:wipe dir="l"/>
  </p:transition>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16" presetID="23" grpId="1" fill="hold">
                                  <p:stCondLst>
                                    <p:cond delay="0"/>
                                  </p:stCondLst>
                                  <p:iterate type="el" backwards="0">
                                    <p:tmAbs val="0"/>
                                  </p:iterate>
                                  <p:childTnLst>
                                    <p:set>
                                      <p:cBhvr>
                                        <p:cTn id="6" fill="hold"/>
                                        <p:tgtEl>
                                          <p:spTgt spid="136"/>
                                        </p:tgtEl>
                                        <p:attrNameLst>
                                          <p:attrName>style.visibility</p:attrName>
                                        </p:attrNameLst>
                                      </p:cBhvr>
                                      <p:to>
                                        <p:strVal val="visible"/>
                                      </p:to>
                                    </p:set>
                                    <p:anim calcmode="lin" valueType="num">
                                      <p:cBhvr>
                                        <p:cTn id="7" dur="1000" fill="hold"/>
                                        <p:tgtEl>
                                          <p:spTgt spid="136"/>
                                        </p:tgtEl>
                                        <p:attrNameLst>
                                          <p:attrName>ppt_w</p:attrName>
                                        </p:attrNameLst>
                                      </p:cBhvr>
                                      <p:tavLst>
                                        <p:tav tm="0">
                                          <p:val>
                                            <p:fltVal val="0"/>
                                          </p:val>
                                        </p:tav>
                                        <p:tav tm="100000">
                                          <p:val>
                                            <p:strVal val="#ppt_w"/>
                                          </p:val>
                                        </p:tav>
                                      </p:tavLst>
                                    </p:anim>
                                    <p:anim calcmode="lin" valueType="num">
                                      <p:cBhvr>
                                        <p:cTn id="8" dur="1000" fill="hold"/>
                                        <p:tgtEl>
                                          <p:spTgt spid="13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nodeType="clickEffect" presetClass="entr" presetSubtype="16" presetID="23" grpId="2" fill="hold">
                                  <p:stCondLst>
                                    <p:cond delay="0"/>
                                  </p:stCondLst>
                                  <p:iterate type="el" backwards="0">
                                    <p:tmAbs val="0"/>
                                  </p:iterate>
                                  <p:childTnLst>
                                    <p:set>
                                      <p:cBhvr>
                                        <p:cTn id="12" fill="hold"/>
                                        <p:tgtEl>
                                          <p:spTgt spid="137"/>
                                        </p:tgtEl>
                                        <p:attrNameLst>
                                          <p:attrName>style.visibility</p:attrName>
                                        </p:attrNameLst>
                                      </p:cBhvr>
                                      <p:to>
                                        <p:strVal val="visible"/>
                                      </p:to>
                                    </p:set>
                                    <p:anim calcmode="lin" valueType="num">
                                      <p:cBhvr>
                                        <p:cTn id="13" dur="1000" fill="hold"/>
                                        <p:tgtEl>
                                          <p:spTgt spid="137"/>
                                        </p:tgtEl>
                                        <p:attrNameLst>
                                          <p:attrName>ppt_w</p:attrName>
                                        </p:attrNameLst>
                                      </p:cBhvr>
                                      <p:tavLst>
                                        <p:tav tm="0">
                                          <p:val>
                                            <p:fltVal val="0"/>
                                          </p:val>
                                        </p:tav>
                                        <p:tav tm="100000">
                                          <p:val>
                                            <p:strVal val="#ppt_w"/>
                                          </p:val>
                                        </p:tav>
                                      </p:tavLst>
                                    </p:anim>
                                    <p:anim calcmode="lin" valueType="num">
                                      <p:cBhvr>
                                        <p:cTn id="14" dur="1000" fill="hold"/>
                                        <p:tgtEl>
                                          <p:spTgt spid="13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nodeType="clickEffect" presetClass="entr" presetSubtype="1" presetID="2" grpId="3" fill="hold">
                                  <p:stCondLst>
                                    <p:cond delay="0"/>
                                  </p:stCondLst>
                                  <p:iterate type="el" backwards="0">
                                    <p:tmAbs val="0"/>
                                  </p:iterate>
                                  <p:childTnLst>
                                    <p:set>
                                      <p:cBhvr>
                                        <p:cTn id="18" fill="hold"/>
                                        <p:tgtEl>
                                          <p:spTgt spid="138"/>
                                        </p:tgtEl>
                                        <p:attrNameLst>
                                          <p:attrName>style.visibility</p:attrName>
                                        </p:attrNameLst>
                                      </p:cBhvr>
                                      <p:to>
                                        <p:strVal val="visible"/>
                                      </p:to>
                                    </p:set>
                                    <p:anim calcmode="lin" valueType="num">
                                      <p:cBhvr>
                                        <p:cTn id="19" dur="1000" fill="hold"/>
                                        <p:tgtEl>
                                          <p:spTgt spid="138"/>
                                        </p:tgtEl>
                                        <p:attrNameLst>
                                          <p:attrName>ppt_x</p:attrName>
                                        </p:attrNameLst>
                                      </p:cBhvr>
                                      <p:tavLst>
                                        <p:tav tm="0">
                                          <p:val>
                                            <p:strVal val="#ppt_x"/>
                                          </p:val>
                                        </p:tav>
                                        <p:tav tm="100000">
                                          <p:val>
                                            <p:strVal val="#ppt_x"/>
                                          </p:val>
                                        </p:tav>
                                      </p:tavLst>
                                    </p:anim>
                                    <p:anim calcmode="lin" valueType="num">
                                      <p:cBhvr>
                                        <p:cTn id="20" dur="1000" fill="hold"/>
                                        <p:tgtEl>
                                          <p:spTgt spid="138"/>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nodeType="afterEffect" presetClass="entr" presetSubtype="1" presetID="2" grpId="4" fill="hold">
                                  <p:stCondLst>
                                    <p:cond delay="0"/>
                                  </p:stCondLst>
                                  <p:iterate type="el" backwards="0">
                                    <p:tmAbs val="0"/>
                                  </p:iterate>
                                  <p:childTnLst>
                                    <p:set>
                                      <p:cBhvr>
                                        <p:cTn id="23" fill="hold"/>
                                        <p:tgtEl>
                                          <p:spTgt spid="139"/>
                                        </p:tgtEl>
                                        <p:attrNameLst>
                                          <p:attrName>style.visibility</p:attrName>
                                        </p:attrNameLst>
                                      </p:cBhvr>
                                      <p:to>
                                        <p:strVal val="visible"/>
                                      </p:to>
                                    </p:set>
                                    <p:anim calcmode="lin" valueType="num">
                                      <p:cBhvr>
                                        <p:cTn id="24" dur="1000" fill="hold"/>
                                        <p:tgtEl>
                                          <p:spTgt spid="139"/>
                                        </p:tgtEl>
                                        <p:attrNameLst>
                                          <p:attrName>ppt_x</p:attrName>
                                        </p:attrNameLst>
                                      </p:cBhvr>
                                      <p:tavLst>
                                        <p:tav tm="0">
                                          <p:val>
                                            <p:strVal val="#ppt_x"/>
                                          </p:val>
                                        </p:tav>
                                        <p:tav tm="100000">
                                          <p:val>
                                            <p:strVal val="#ppt_x"/>
                                          </p:val>
                                        </p:tav>
                                      </p:tavLst>
                                    </p:anim>
                                    <p:anim calcmode="lin" valueType="num">
                                      <p:cBhvr>
                                        <p:cTn id="25" dur="1000" fill="hold"/>
                                        <p:tgtEl>
                                          <p:spTgt spid="1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39" grpId="4"/>
      <p:bldP build="whole" bldLvl="1" animBg="1" rev="0" advAuto="0" spid="136" grpId="1"/>
      <p:bldP build="whole" bldLvl="1" animBg="1" rev="0" advAuto="0" spid="137" grpId="2"/>
      <p:bldP build="whole" bldLvl="1" animBg="1" rev="0" advAuto="0" spid="138" grpId="3"/>
    </p:bldLst>
  </p:timing>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Shape 143"/>
          <p:cNvSpPr/>
          <p:nvPr/>
        </p:nvSpPr>
        <p:spPr>
          <a:xfrm>
            <a:off x="660400" y="254000"/>
            <a:ext cx="10528300" cy="10541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6000"/>
              <a:t>CCSS - Statistics Standards</a:t>
            </a:r>
          </a:p>
        </p:txBody>
      </p:sp>
      <p:grpSp>
        <p:nvGrpSpPr>
          <p:cNvPr id="146" name="Group 146"/>
          <p:cNvGrpSpPr/>
          <p:nvPr/>
        </p:nvGrpSpPr>
        <p:grpSpPr>
          <a:xfrm>
            <a:off x="697980" y="215900"/>
            <a:ext cx="11646420" cy="1057143"/>
            <a:chOff x="0" y="0"/>
            <a:chExt cx="11646419" cy="1057142"/>
          </a:xfrm>
        </p:grpSpPr>
        <p:pic>
          <p:nvPicPr>
            <p:cNvPr id="144" name="droppedImage.png"/>
            <p:cNvPicPr/>
            <p:nvPr/>
          </p:nvPicPr>
          <p:blipFill>
            <a:blip r:embed="rId3">
              <a:extLst/>
            </a:blip>
            <a:stretch>
              <a:fillRect/>
            </a:stretch>
          </p:blipFill>
          <p:spPr>
            <a:xfrm>
              <a:off x="10871719" y="0"/>
              <a:ext cx="774701" cy="1057143"/>
            </a:xfrm>
            <a:prstGeom prst="rect">
              <a:avLst/>
            </a:prstGeom>
            <a:ln w="12700" cap="flat">
              <a:noFill/>
              <a:miter lim="400000"/>
            </a:ln>
            <a:effectLst/>
          </p:spPr>
        </p:pic>
        <p:sp>
          <p:nvSpPr>
            <p:cNvPr id="145" name="Shape 145"/>
            <p:cNvSpPr/>
            <p:nvPr/>
          </p:nvSpPr>
          <p:spPr>
            <a:xfrm>
              <a:off x="0" y="1048904"/>
              <a:ext cx="11608913" cy="2"/>
            </a:xfrm>
            <a:prstGeom prst="line">
              <a:avLst/>
            </a:prstGeom>
            <a:noFill/>
            <a:ln w="19050" cap="flat">
              <a:solidFill>
                <a:srgbClr val="000000"/>
              </a:solidFill>
              <a:prstDash val="solid"/>
              <a:miter lim="400000"/>
            </a:ln>
            <a:effectLst/>
          </p:spPr>
          <p:txBody>
            <a:bodyPr wrap="square" lIns="0" tIns="0" rIns="0" bIns="0" numCol="1" anchor="ctr">
              <a:noAutofit/>
            </a:bodyPr>
            <a:lstStyle/>
            <a:p>
              <a:pPr lvl="0"/>
            </a:p>
          </p:txBody>
        </p:sp>
      </p:grpSp>
      <p:sp>
        <p:nvSpPr>
          <p:cNvPr id="147" name="Shape 147"/>
          <p:cNvSpPr/>
          <p:nvPr/>
        </p:nvSpPr>
        <p:spPr>
          <a:xfrm>
            <a:off x="622300" y="1930400"/>
            <a:ext cx="11607800" cy="64516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lvl="0" marL="533400" indent="-533400" defTabSz="584200">
              <a:buClr>
                <a:srgbClr val="00C45D"/>
              </a:buClr>
              <a:buSzPct val="125000"/>
              <a:buFont typeface="Calibri"/>
              <a:buChar char="•"/>
              <a:defRPr sz="1800"/>
            </a:pPr>
            <a:r>
              <a:rPr sz="4900">
                <a:latin typeface="Gill Sans Light"/>
                <a:ea typeface="Gill Sans Light"/>
                <a:cs typeface="Gill Sans Light"/>
                <a:sym typeface="Gill Sans Light"/>
              </a:rPr>
              <a:t>Interpret Categorical and Quantitative Data</a:t>
            </a:r>
            <a:endParaRPr sz="4900">
              <a:latin typeface="Gill Sans Light"/>
              <a:ea typeface="Gill Sans Light"/>
              <a:cs typeface="Gill Sans Light"/>
              <a:sym typeface="Gill Sans Light"/>
            </a:endParaRPr>
          </a:p>
          <a:p>
            <a:pPr lvl="0" defTabSz="584200">
              <a:defRPr sz="1800"/>
            </a:pPr>
            <a:endParaRPr sz="4900">
              <a:latin typeface="Gill Sans Light"/>
              <a:ea typeface="Gill Sans Light"/>
              <a:cs typeface="Gill Sans Light"/>
              <a:sym typeface="Gill Sans Light"/>
            </a:endParaRPr>
          </a:p>
          <a:p>
            <a:pPr lvl="0" marL="533400" indent="-533400" defTabSz="584200">
              <a:buClr>
                <a:srgbClr val="00C45D"/>
              </a:buClr>
              <a:buSzPct val="125000"/>
              <a:buFont typeface="Calibri"/>
              <a:buChar char="•"/>
              <a:defRPr sz="1800"/>
            </a:pPr>
            <a:r>
              <a:rPr sz="4900">
                <a:latin typeface="Gill Sans Light"/>
                <a:ea typeface="Gill Sans Light"/>
                <a:cs typeface="Gill Sans Light"/>
                <a:sym typeface="Gill Sans Light"/>
              </a:rPr>
              <a:t>Conditional Probability and the Rules of Probability</a:t>
            </a:r>
            <a:endParaRPr sz="4900">
              <a:latin typeface="Gill Sans Light"/>
              <a:ea typeface="Gill Sans Light"/>
              <a:cs typeface="Gill Sans Light"/>
              <a:sym typeface="Gill Sans Light"/>
            </a:endParaRPr>
          </a:p>
          <a:p>
            <a:pPr lvl="0" marL="533400" indent="-533400" defTabSz="584200">
              <a:buClr>
                <a:srgbClr val="00C45D"/>
              </a:buClr>
              <a:buSzPct val="125000"/>
              <a:buFont typeface="Calibri"/>
              <a:buChar char="•"/>
              <a:defRPr sz="1800"/>
            </a:pPr>
            <a:endParaRPr sz="4900">
              <a:latin typeface="Gill Sans Light"/>
              <a:ea typeface="Gill Sans Light"/>
              <a:cs typeface="Gill Sans Light"/>
              <a:sym typeface="Gill Sans Light"/>
            </a:endParaRPr>
          </a:p>
          <a:p>
            <a:pPr lvl="0" marL="533400" indent="-533400" defTabSz="584200">
              <a:buClr>
                <a:srgbClr val="00C45D"/>
              </a:buClr>
              <a:buSzPct val="125000"/>
              <a:buFont typeface="Calibri"/>
              <a:buChar char="•"/>
              <a:defRPr sz="1800"/>
            </a:pPr>
            <a:r>
              <a:rPr sz="4900">
                <a:latin typeface="Gill Sans Light"/>
                <a:ea typeface="Gill Sans Light"/>
                <a:cs typeface="Gill Sans Light"/>
                <a:sym typeface="Gill Sans Light"/>
              </a:rPr>
              <a:t>Use Probability to Make Decisions</a:t>
            </a:r>
            <a:endParaRPr sz="4900">
              <a:latin typeface="Gill Sans Light"/>
              <a:ea typeface="Gill Sans Light"/>
              <a:cs typeface="Gill Sans Light"/>
              <a:sym typeface="Gill Sans Light"/>
            </a:endParaRPr>
          </a:p>
          <a:p>
            <a:pPr lvl="0" marL="533400" indent="-533400" defTabSz="584200">
              <a:buClr>
                <a:srgbClr val="00C45D"/>
              </a:buClr>
              <a:buSzPct val="125000"/>
              <a:buFont typeface="Calibri"/>
              <a:buChar char="•"/>
              <a:defRPr sz="1800"/>
            </a:pPr>
            <a:endParaRPr sz="4900">
              <a:latin typeface="Gill Sans Light"/>
              <a:ea typeface="Gill Sans Light"/>
              <a:cs typeface="Gill Sans Light"/>
              <a:sym typeface="Gill Sans Light"/>
            </a:endParaRPr>
          </a:p>
          <a:p>
            <a:pPr lvl="0" marL="533400" indent="-533400" defTabSz="584200">
              <a:buClr>
                <a:srgbClr val="00C45D"/>
              </a:buClr>
              <a:buSzPct val="125000"/>
              <a:buFont typeface="Calibri"/>
              <a:buChar char="•"/>
              <a:defRPr sz="1800"/>
            </a:pPr>
            <a:r>
              <a:rPr sz="4900">
                <a:latin typeface="Gill Sans Light"/>
                <a:ea typeface="Gill Sans Light"/>
                <a:cs typeface="Gill Sans Light"/>
                <a:sym typeface="Gill Sans Light"/>
              </a:rPr>
              <a:t>Make Inferences and Justify Conclusions</a:t>
            </a:r>
          </a:p>
        </p:txBody>
      </p:sp>
    </p:spTree>
  </p:cSld>
  <p:clrMapOvr>
    <a:masterClrMapping/>
  </p:clrMapOvr>
  <p:transition spd="med" advClick="1">
    <p:wipe dir="l"/>
  </p:transition>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Helvetica Neue Light"/>
        <a:ea typeface="Helvetica Neue Light"/>
        <a:cs typeface="Helvetica Neue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j-lt"/>
            <a:ea typeface="+mj-ea"/>
            <a:cs typeface="+mj-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Helvetica"/>
            <a:ea typeface="Helvetica"/>
            <a:cs typeface="Helvetica"/>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Helvetica Neue Light"/>
        <a:ea typeface="Helvetica Neue Light"/>
        <a:cs typeface="Helvetica Neue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j-lt"/>
            <a:ea typeface="+mj-ea"/>
            <a:cs typeface="+mj-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1200" u="none" kumimoji="0" normalizeH="0">
            <a:ln>
              <a:noFill/>
            </a:ln>
            <a:solidFill>
              <a:srgbClr val="000000"/>
            </a:solidFill>
            <a:effectLst/>
            <a:uFillTx/>
            <a:latin typeface="Helvetica"/>
            <a:ea typeface="Helvetica"/>
            <a:cs typeface="Helvetica"/>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